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1" r:id="rId6"/>
    <p:sldId id="269" r:id="rId7"/>
    <p:sldId id="270" r:id="rId8"/>
    <p:sldId id="271" r:id="rId9"/>
    <p:sldId id="282" r:id="rId10"/>
    <p:sldId id="272" r:id="rId11"/>
    <p:sldId id="273" r:id="rId12"/>
    <p:sldId id="274" r:id="rId13"/>
    <p:sldId id="275" r:id="rId14"/>
    <p:sldId id="276" r:id="rId15"/>
    <p:sldId id="283" r:id="rId16"/>
    <p:sldId id="277" r:id="rId17"/>
    <p:sldId id="284" r:id="rId18"/>
    <p:sldId id="278" r:id="rId19"/>
    <p:sldId id="279" r:id="rId20"/>
    <p:sldId id="285" r:id="rId21"/>
    <p:sldId id="280" r:id="rId22"/>
    <p:sldId id="260" r:id="rId23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68" d="100"/>
          <a:sy n="68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2F77310-5E30-4B81-AFA9-07EADAF835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A1CE113-18BD-4AF8-B318-6AA8BA4A42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D1F321-EB6F-47E9-9DBD-1B44E63F9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3CD836B-D271-449D-9EC8-97C04A32F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D9F382E-57DE-4F60-A01A-C2C841D20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04548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582C12-12B1-41E9-80EB-F15A0169D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B056D35C-DDD4-41A9-8018-40124D874C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203568-5611-4712-BBB9-DAB11EEBCD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76476B3-DAA4-4173-B358-84B52451B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0F850ED-F968-4C77-B694-393D0DEE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2705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F71B70C-E32A-4706-866C-0B80CEAFA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6817AD0-B6D4-49E1-9A5C-51A6420CD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3B680DE-A105-4355-9C3D-6DEA951B2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C902DF-1887-484A-BA6E-E80A4A6A6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976B403-F539-4B98-8C71-D53B8AD5F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609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CCF290B-ACB3-4231-AE1F-FB2992F81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A777ECA-FA6E-44C7-8776-203C1006D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B0DF689-BE86-49CF-A34E-207E08CED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9806EE-59C6-4939-82A0-D68C43354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1EC7854-984E-49D9-9A33-AC5A2686C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26556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5AD11D8-3646-42DA-8D41-CF0716510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D0B3434-003D-4E94-BC6B-8C72CC2567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610DD1E-7396-42C2-B341-CBD97820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F56025-B4FC-44EE-9B84-ED6366416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64F35AE-1E32-4FA5-A250-A71C44A1C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35752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AE9B3F4-F338-4CFE-AF8C-1784113F1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7B877E2-E3AF-4C75-88EB-5BCAED0C3B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5751943-594E-4A2E-8558-F0159376B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5A0D7DA-C119-4315-8146-548AF690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79161B2-B85E-468C-85F6-54C6A7CE4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E99AF50-A52D-4A6C-BD9E-3CF7B0D2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0227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522CC8-5BFE-4A08-AE4B-48ABC661D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8B659C2-ADA8-4E7D-9BD9-C01D51F550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928A309-483E-401A-BA77-89BA889AB3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395D43E3-9D2D-42E9-8546-85DEAF217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DCCE71BD-0669-4AC0-88BE-EB8B6CA243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F955923-991F-4F88-8D1B-4BB62D24A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6001106D-20B0-48BB-960C-F8F9699DB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445DC256-6C5C-404A-AC8C-5C37A0C34B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7111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85C669-3D05-426A-8FAC-54BE8D3D3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244EBB8-9982-4C3E-ADE1-5EB79D299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171FBD0-A178-4ABF-98F2-889758EFB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EA70222-67DB-4FE0-AEC3-D1B286A6F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59048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6EC47B3-BC00-418F-A1D5-2E1980704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6261D6C-E6C0-4D99-9133-F08FD11CA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CCE42D7-D5EB-4F37-8971-8C2E44827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953236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6541FB9-2D9E-4BD1-A319-64B6B9B99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CAB5D3D-923D-4A45-9AA4-586A1B5918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FC2CD25-FD47-48BC-AB56-60D82131D6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A3A5DC2-548D-47D0-ABD8-EC2DA3AD1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DB3FBAF-ED5A-40AF-81D7-CEAE783E4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821A315-595C-4A93-B9E9-562419C2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659204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65043C-EFD7-4C64-86F4-97591AAE8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8EBD959-0E6A-425D-B2FC-8E0A90A24C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C5B55DA-E3D9-402C-9AA5-DFEF7F072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8D12B68-1389-4B02-A17A-8279FF508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75FF191-FC35-4BD0-8CF3-5A613C688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CB2BBCE-74E1-4274-99B7-82DD7DB8F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6755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685ECBD-790F-4539-9B8E-346A1440D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9A2AD73-6954-45DE-BF5F-CC632E59F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C2379CD-8FA9-4A42-B92C-8F64A712AE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8B27F-FEE9-4D75-AA1F-8A2E653BDE25}" type="datetimeFigureOut">
              <a:rPr lang="ar-EG" smtClean="0"/>
              <a:t>03/05/1440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F1AB610-DD11-49CC-8121-A5D0989BEC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654E82-3031-4C78-B035-563E2DBF4B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82F2A-5E4E-4DED-8979-6D01025574DA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5233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9D45B843-4B12-4239-BF2D-C9164611E42C}"/>
              </a:ext>
            </a:extLst>
          </p:cNvPr>
          <p:cNvSpPr/>
          <p:nvPr/>
        </p:nvSpPr>
        <p:spPr>
          <a:xfrm>
            <a:off x="2504781" y="1263824"/>
            <a:ext cx="66727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دورة تدريبية</a:t>
            </a:r>
          </a:p>
          <a:p>
            <a:pPr algn="ctr"/>
            <a:r>
              <a:rPr lang="ar-EG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Monotype Koufi" pitchFamily="2" charset="-78"/>
              </a:rPr>
              <a:t> بعنوان </a:t>
            </a:r>
          </a:p>
          <a:p>
            <a:pPr algn="ctr"/>
            <a:r>
              <a:rPr lang="ar-SA" sz="4000" b="1" dirty="0">
                <a:latin typeface="Times New Roman" panose="02020603050405020304" pitchFamily="18" charset="0"/>
                <a:cs typeface="Monotype Koufi" pitchFamily="2" charset="-78"/>
              </a:rPr>
              <a:t>المعلم والتطور في أدواره التربوية </a:t>
            </a:r>
            <a:endParaRPr lang="en-US" sz="4000" b="1" dirty="0">
              <a:latin typeface="Times New Roman" panose="02020603050405020304" pitchFamily="18" charset="0"/>
              <a:cs typeface="Monotype Koufi" pitchFamily="2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E5C0353-74AF-4B73-953E-845C6E92E32B}"/>
              </a:ext>
            </a:extLst>
          </p:cNvPr>
          <p:cNvSpPr/>
          <p:nvPr/>
        </p:nvSpPr>
        <p:spPr>
          <a:xfrm>
            <a:off x="2793169" y="3429000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SA" altLang="ar-EG" sz="4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raditional Arabic" panose="02020603050405020304" pitchFamily="18" charset="-78"/>
              </a:rPr>
              <a:t>إعداد :</a:t>
            </a:r>
            <a:endParaRPr lang="en-US" altLang="ar-EG" sz="2800" b="1" dirty="0">
              <a:solidFill>
                <a:srgbClr val="000000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ar-EG" altLang="ar-EG" sz="4000" b="1" dirty="0">
                <a:solidFill>
                  <a:srgbClr val="FF0066"/>
                </a:solidFill>
                <a:latin typeface="Arial" panose="020B0604020202020204" pitchFamily="34" charset="0"/>
                <a:cs typeface="Traditional Arabic" panose="02020603050405020304" pitchFamily="18" charset="-78"/>
              </a:rPr>
              <a:t>د. </a:t>
            </a:r>
            <a:r>
              <a:rPr lang="ar-SA" altLang="ar-EG" sz="4000" b="1" dirty="0">
                <a:solidFill>
                  <a:srgbClr val="FF0066"/>
                </a:solidFill>
                <a:latin typeface="Arial" panose="020B0604020202020204" pitchFamily="34" charset="0"/>
                <a:cs typeface="Traditional Arabic" panose="02020603050405020304" pitchFamily="18" charset="-78"/>
              </a:rPr>
              <a:t>عبد القادر بن عبيد الله الحميري</a:t>
            </a:r>
            <a:endParaRPr lang="en-US" altLang="ar-EG" sz="2800" b="1" dirty="0">
              <a:solidFill>
                <a:srgbClr val="FF0066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240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2800" b="1" dirty="0"/>
              <a:t>دور المعلم في تنسيق المعرفة وتطويرها </a:t>
            </a:r>
            <a:endParaRPr lang="en-US" sz="3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031F7865-BAB4-4B50-B951-CCFA4A4C1D8B}"/>
              </a:ext>
            </a:extLst>
          </p:cNvPr>
          <p:cNvSpPr/>
          <p:nvPr/>
        </p:nvSpPr>
        <p:spPr>
          <a:xfrm>
            <a:off x="2138289" y="2828836"/>
            <a:ext cx="908772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أولاً : دور المعلم في تنسيق المعرفة وتطويرها : </a:t>
            </a:r>
            <a:endParaRPr lang="ar-EG" sz="4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وهذا يتطلب إدراك ما يلي :</a:t>
            </a:r>
            <a:endParaRPr lang="en-U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</a:t>
            </a:r>
            <a:r>
              <a:rPr lang="ar-EG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-</a:t>
            </a:r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 هدف التربية لم يعد تحصيل المعرفة </a:t>
            </a:r>
            <a:endParaRPr lang="ar-EG" sz="4000" b="1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r>
              <a:rPr lang="ar-EG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</a:t>
            </a:r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 </a:t>
            </a:r>
            <a:r>
              <a:rPr lang="ar-EG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-</a:t>
            </a:r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 تعدد مصادر المعرفة </a:t>
            </a:r>
            <a:endParaRPr lang="en-U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5433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2800" b="1" dirty="0"/>
              <a:t>دور المعلم في تنسيق المعرفة وتطويرها </a:t>
            </a:r>
            <a:endParaRPr lang="en-US" sz="3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172B6F54-F6F6-4CA8-BD9F-9CE38405ED0B}"/>
              </a:ext>
            </a:extLst>
          </p:cNvPr>
          <p:cNvSpPr/>
          <p:nvPr/>
        </p:nvSpPr>
        <p:spPr>
          <a:xfrm>
            <a:off x="525117" y="1472980"/>
            <a:ext cx="1143703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ثانياً : دور المعلم في توفير بيئة صفية معززة للمتعلم :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وتتركز أدوار المعلم في : 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توفير البيئة الصفية المعززة لعملية التعلم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تهيئة البيئة الصفية التي تعد الطلاب لمواجهة التحديات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تنظيم البيئة الصفية التي تحقق تدريب الطلاب على أشكال جديدة من التعلم، مثل : التعلم التعاوني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4 - استخدام الحاسب الآلي في العملية التعليمية وجه دور المعلم إلى دعم محتوى المنهج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5554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2800" b="1" dirty="0"/>
              <a:t>دور المعلم في تنسيق المعرفة وتطويرها </a:t>
            </a:r>
            <a:endParaRPr lang="en-US" sz="3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996675D-7FE5-44B8-8DED-E57FE36E4E55}"/>
              </a:ext>
            </a:extLst>
          </p:cNvPr>
          <p:cNvSpPr/>
          <p:nvPr/>
        </p:nvSpPr>
        <p:spPr>
          <a:xfrm>
            <a:off x="1259058" y="1726198"/>
            <a:ext cx="103678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SA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ثالثاً : دور المعلم في توظيف تقنية المعلومات في التعليم : 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وتتركز أدوار المعلم في : </a:t>
            </a:r>
            <a:endParaRPr lang="ar-EG" sz="32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endParaRPr lang="en-US" sz="2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توظيف المعلم لتقنية المعلومات والاتصالات عن طريق الشبكة المحلية 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LAN</a:t>
            </a:r>
            <a:r>
              <a:rPr lang="en-US" sz="3200" dirty="0">
                <a:solidFill>
                  <a:srgbClr val="C00000"/>
                </a:solidFill>
                <a:latin typeface="AL-Mohanad" pitchFamily="2" charset="-78"/>
                <a:ea typeface="Times New Roman" panose="02020603050405020304" pitchFamily="18" charset="0"/>
              </a:rPr>
              <a:t>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توظيف تقنية المعلومات في التعليم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استخدام برامج خاصة في عرض مادته التعليمية بصورة أكثر فاعلية .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4 - استخدام الحاسب الآلي كوسيلة للتحكم في الوسائط التعليمية المختلفة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5 - توظيف تقنيات المعلومات من جانب المعلم يكسب التعليم الطابع الانفرادي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643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2800" b="1" dirty="0"/>
              <a:t>دور المعلم في تنسيق المعرفة وتطويرها </a:t>
            </a:r>
            <a:endParaRPr lang="en-US" sz="34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71A93B69-3A5C-47E4-AE56-5842A6556B22}"/>
              </a:ext>
            </a:extLst>
          </p:cNvPr>
          <p:cNvSpPr/>
          <p:nvPr/>
        </p:nvSpPr>
        <p:spPr>
          <a:xfrm>
            <a:off x="220432" y="1597412"/>
            <a:ext cx="11751135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SA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رابعاً : دور المعلم في تنمية التفكير : وتتركز أدوار المعلم في :</a:t>
            </a:r>
            <a:endParaRPr lang="ar-EG" sz="4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r>
              <a:rPr lang="ar-SA" sz="4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 </a:t>
            </a:r>
            <a:endParaRPr lang="en-US" sz="36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العناية بتعليم الطلاب كيف يفكرون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إعادة النظر في طرق التدريس التي يتبناها للاهتمام باستخدام أدوات التفكير الأساسي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تحقيق الشروط اللازمة لتنمية الإبداع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4 - تنويع الأنشطة التي تنمي التفكير الابتكاري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96990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7512147" y="220467"/>
            <a:ext cx="4450003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4400" b="1" dirty="0"/>
              <a:t>معايير أداء المعلم </a:t>
            </a:r>
            <a:endParaRPr lang="en-US" sz="123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5" name="انفجار: 14 نقطة 4">
            <a:extLst>
              <a:ext uri="{FF2B5EF4-FFF2-40B4-BE49-F238E27FC236}">
                <a16:creationId xmlns:a16="http://schemas.microsoft.com/office/drawing/2014/main" id="{4130CA64-E7D7-43C1-A727-4177F4E9925C}"/>
              </a:ext>
            </a:extLst>
          </p:cNvPr>
          <p:cNvSpPr/>
          <p:nvPr/>
        </p:nvSpPr>
        <p:spPr>
          <a:xfrm rot="21255159">
            <a:off x="8329835" y="1780184"/>
            <a:ext cx="1971779" cy="16034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نشاط</a:t>
            </a:r>
          </a:p>
        </p:txBody>
      </p:sp>
      <p:sp>
        <p:nvSpPr>
          <p:cNvPr id="6" name="مربع نص 7">
            <a:extLst>
              <a:ext uri="{FF2B5EF4-FFF2-40B4-BE49-F238E27FC236}">
                <a16:creationId xmlns:a16="http://schemas.microsoft.com/office/drawing/2014/main" id="{4F4131C2-BAD3-4183-8416-3863FFAD403D}"/>
              </a:ext>
            </a:extLst>
          </p:cNvPr>
          <p:cNvSpPr txBox="1"/>
          <p:nvPr/>
        </p:nvSpPr>
        <p:spPr>
          <a:xfrm>
            <a:off x="1890387" y="2800416"/>
            <a:ext cx="59763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L-Mohanad Bold" pitchFamily="2" charset="-78"/>
              </a:rPr>
              <a:t>مع أفراد مجموعتك أذكر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C6670A5-7323-49A1-B756-A45CB544F7DB}"/>
              </a:ext>
            </a:extLst>
          </p:cNvPr>
          <p:cNvSpPr/>
          <p:nvPr/>
        </p:nvSpPr>
        <p:spPr>
          <a:xfrm>
            <a:off x="3451617" y="4156852"/>
            <a:ext cx="5174815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Low"/>
            <a:r>
              <a:rPr lang="ar-SA" sz="6000" b="1" dirty="0">
                <a:solidFill>
                  <a:srgbClr val="FF0000"/>
                </a:solidFill>
              </a:rPr>
              <a:t>معايير أداء المعلم </a:t>
            </a:r>
            <a:endParaRPr lang="en-US" sz="1683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08683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7512147" y="220467"/>
            <a:ext cx="4450003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4400" b="1" dirty="0"/>
              <a:t>معايير أداء المعلم </a:t>
            </a:r>
            <a:endParaRPr lang="en-US" sz="123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A06F0B8C-9AB3-4AA0-8B4C-9AED02FB1D1A}"/>
              </a:ext>
            </a:extLst>
          </p:cNvPr>
          <p:cNvSpPr/>
          <p:nvPr/>
        </p:nvSpPr>
        <p:spPr>
          <a:xfrm>
            <a:off x="154745" y="2013228"/>
            <a:ext cx="1180740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المعيار الأول : مسؤولية المعلمين تجاه الطلاب ، وتجاه عملية التعليم والتعلم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المعيار الثاني : معرفة المعلمين التامة لموادهم التي يدرسونها ، وأساليب تدريسها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المعيار الثالث : مسؤولية المعلمين عن قيادة وإدارة عمليات تعليم الطلاب في بيئة تعليمية إيجابية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المعيار الرابع : التقويم المستمر لتقدم الطلاب ، وتحليل النتائج ، وتكييف عملية التعليم من أجل تحسين مستوى التحصيل لدى الطلاب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المعيار الخامس : مسؤولية المعلمين عن التحسين والتطوير المهني المستمر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المعيار السادس : إظهار درجة عالية من الاحتراف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/>
            <a:r>
              <a:rPr lang="ar-SA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Simplified Arabic" panose="02020603050405020304" pitchFamily="18" charset="-78"/>
              </a:rPr>
              <a:t> 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07713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7512147" y="220467"/>
            <a:ext cx="4450003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4400" b="1" dirty="0"/>
              <a:t>أهمية تدريب المعلم : </a:t>
            </a:r>
            <a:endParaRPr lang="en-US" sz="4400" dirty="0"/>
          </a:p>
        </p:txBody>
      </p:sp>
      <p:sp>
        <p:nvSpPr>
          <p:cNvPr id="5" name="انفجار: 14 نقطة 4">
            <a:extLst>
              <a:ext uri="{FF2B5EF4-FFF2-40B4-BE49-F238E27FC236}">
                <a16:creationId xmlns:a16="http://schemas.microsoft.com/office/drawing/2014/main" id="{F794B849-58F6-4663-86C0-612AC495EC34}"/>
              </a:ext>
            </a:extLst>
          </p:cNvPr>
          <p:cNvSpPr/>
          <p:nvPr/>
        </p:nvSpPr>
        <p:spPr>
          <a:xfrm rot="21255159">
            <a:off x="8329835" y="1780184"/>
            <a:ext cx="1971779" cy="16034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نشاط</a:t>
            </a:r>
          </a:p>
        </p:txBody>
      </p:sp>
      <p:sp>
        <p:nvSpPr>
          <p:cNvPr id="6" name="مربع نص 7">
            <a:extLst>
              <a:ext uri="{FF2B5EF4-FFF2-40B4-BE49-F238E27FC236}">
                <a16:creationId xmlns:a16="http://schemas.microsoft.com/office/drawing/2014/main" id="{82C6E3EC-F1C2-4925-BEE1-584E5FE3BF66}"/>
              </a:ext>
            </a:extLst>
          </p:cNvPr>
          <p:cNvSpPr txBox="1"/>
          <p:nvPr/>
        </p:nvSpPr>
        <p:spPr>
          <a:xfrm>
            <a:off x="1890387" y="2800416"/>
            <a:ext cx="59763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L-Mohanad Bold" pitchFamily="2" charset="-78"/>
              </a:rPr>
              <a:t>مع أفراد مجموعتك أذكر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CD7FB0DA-C553-47E7-A48F-BBE3650D4509}"/>
              </a:ext>
            </a:extLst>
          </p:cNvPr>
          <p:cNvSpPr/>
          <p:nvPr/>
        </p:nvSpPr>
        <p:spPr>
          <a:xfrm>
            <a:off x="3041249" y="4156852"/>
            <a:ext cx="5585183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6000" b="1" dirty="0">
                <a:solidFill>
                  <a:srgbClr val="FF0000"/>
                </a:solidFill>
              </a:rPr>
              <a:t>أهمية تدريب المعلم : 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733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7512147" y="220467"/>
            <a:ext cx="4450003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4400" b="1" dirty="0"/>
              <a:t>أهمية تدريب المعلم : </a:t>
            </a:r>
            <a:endParaRPr lang="en-US" sz="4400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C7C4CD45-EC83-41A3-A3C8-A9C797663ED0}"/>
              </a:ext>
            </a:extLst>
          </p:cNvPr>
          <p:cNvSpPr/>
          <p:nvPr/>
        </p:nvSpPr>
        <p:spPr>
          <a:xfrm>
            <a:off x="384595" y="1432955"/>
            <a:ext cx="118074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SA" sz="4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أكدت الدراسات أهمية تدريب المعلم ، للمبررات التالية : </a:t>
            </a:r>
            <a:endParaRPr lang="ar-EG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endParaRPr lang="en-US" sz="32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وجود عدد كبير من المعلمين الذين لم تتوفر فيهم الشروط الكافية للنجاح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 الاندفاع نحو توفير فرص تعليمية جيدة لأبناء المجتمع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عدم كفاية برامج إعداد المعلم في الجامعات السعودية في تأهيل طلابها 4 - التدريب في أثناء الخدمة أصبح امتداداً للإعداد قبل الخدمة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6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5 - الارتباط والعلاقة القوية بين برامج التدريب وكفاءة التدريس </a:t>
            </a:r>
            <a:endParaRPr lang="en-US" sz="28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6176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7512147" y="220467"/>
            <a:ext cx="4450003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600" b="1" dirty="0"/>
              <a:t>تطوير برامج تدريب المعلم : </a:t>
            </a:r>
            <a:endParaRPr lang="en-US" sz="3600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7E3FE80D-7182-4E4E-96BA-C5F341D946A0}"/>
              </a:ext>
            </a:extLst>
          </p:cNvPr>
          <p:cNvSpPr/>
          <p:nvPr/>
        </p:nvSpPr>
        <p:spPr>
          <a:xfrm>
            <a:off x="253218" y="1859340"/>
            <a:ext cx="117089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تدريب المعلم يتطلب التركيز على :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الاستراتيجيات التعليمية الحديثة ، مثل : التعلم الذاتي ، والتعلم المستمر ، والتعلم للإتقان ، والتعلم التعاوني ، وبناء المعرفة ، والتفكير ، والعصف الذهني ، وحل المشكلات 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إنتاج واستخدام التقنيات التعليمية بجميع أنواعها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استخدام الحاسب الآلي في التدريس ، والمختبرات ، وشبكات الإنترنت 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4 - الطرق التربوية الجديدة والمعاصرة ، والتعرف على مصادرها ، وطرق استخدامها ، والتجديد والابتكار فيها 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5 - إحداث تغييرات نوعية في الممارسات ، والتطبيقات العملية داخل غرفة الصف ، لأنها هي السياق المناسب لدراسة النمو والتطور في الكفايات المهنية للمعلمين 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2806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7005711" y="220467"/>
            <a:ext cx="4956439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/>
              <a:t>دور المعلم في تقدير حاجاته التدريبية : </a:t>
            </a:r>
            <a:endParaRPr lang="en-US" sz="2800" dirty="0"/>
          </a:p>
        </p:txBody>
      </p:sp>
      <p:sp>
        <p:nvSpPr>
          <p:cNvPr id="5" name="انفجار: 14 نقطة 4">
            <a:extLst>
              <a:ext uri="{FF2B5EF4-FFF2-40B4-BE49-F238E27FC236}">
                <a16:creationId xmlns:a16="http://schemas.microsoft.com/office/drawing/2014/main" id="{5FCF5BFF-C354-468E-8F6F-361DDE3D720D}"/>
              </a:ext>
            </a:extLst>
          </p:cNvPr>
          <p:cNvSpPr/>
          <p:nvPr/>
        </p:nvSpPr>
        <p:spPr>
          <a:xfrm rot="21255159">
            <a:off x="8329835" y="1780184"/>
            <a:ext cx="1971779" cy="16034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نشاط</a:t>
            </a:r>
          </a:p>
        </p:txBody>
      </p:sp>
      <p:sp>
        <p:nvSpPr>
          <p:cNvPr id="6" name="مربع نص 7">
            <a:extLst>
              <a:ext uri="{FF2B5EF4-FFF2-40B4-BE49-F238E27FC236}">
                <a16:creationId xmlns:a16="http://schemas.microsoft.com/office/drawing/2014/main" id="{136A0853-9F1A-4A04-AD33-B5C5AD65C164}"/>
              </a:ext>
            </a:extLst>
          </p:cNvPr>
          <p:cNvSpPr txBox="1"/>
          <p:nvPr/>
        </p:nvSpPr>
        <p:spPr>
          <a:xfrm>
            <a:off x="1890387" y="2800416"/>
            <a:ext cx="59763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L-Mohanad Bold" pitchFamily="2" charset="-78"/>
              </a:rPr>
              <a:t>مع أفراد مجموعتك أذكر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50B21963-E833-4676-9C80-AE36F234E788}"/>
              </a:ext>
            </a:extLst>
          </p:cNvPr>
          <p:cNvSpPr/>
          <p:nvPr/>
        </p:nvSpPr>
        <p:spPr>
          <a:xfrm>
            <a:off x="803506" y="4312745"/>
            <a:ext cx="10017486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6000" b="1" dirty="0">
                <a:solidFill>
                  <a:srgbClr val="FF0000"/>
                </a:solidFill>
              </a:rPr>
              <a:t>دور المعلم في تقدير حاجاته التدريبية : </a:t>
            </a:r>
            <a:endParaRPr lang="en-US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597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خطط انسيابي: متعدد المستندات 3">
            <a:extLst>
              <a:ext uri="{FF2B5EF4-FFF2-40B4-BE49-F238E27FC236}">
                <a16:creationId xmlns:a16="http://schemas.microsoft.com/office/drawing/2014/main" id="{460A0EEC-7EDF-4737-9611-9C5256552105}"/>
              </a:ext>
            </a:extLst>
          </p:cNvPr>
          <p:cNvSpPr/>
          <p:nvPr/>
        </p:nvSpPr>
        <p:spPr>
          <a:xfrm>
            <a:off x="8904158" y="116173"/>
            <a:ext cx="3174318" cy="1787578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/>
            <a:r>
              <a:rPr lang="ar-EG" sz="6600" b="1" dirty="0">
                <a:solidFill>
                  <a:srgbClr val="C00000"/>
                </a:solidFill>
                <a:cs typeface="AF_Tholoth" pitchFamily="2" charset="-78"/>
              </a:rPr>
              <a:t>أهداف الدورة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1D5773F-CDAA-4D4D-BB69-FB66D44F8307}"/>
              </a:ext>
            </a:extLst>
          </p:cNvPr>
          <p:cNvSpPr/>
          <p:nvPr/>
        </p:nvSpPr>
        <p:spPr>
          <a:xfrm>
            <a:off x="4235713" y="2090783"/>
            <a:ext cx="605967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4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1- </a:t>
            </a:r>
            <a:r>
              <a:rPr lang="ar-SA" sz="44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توفير بيئة صفية معززة للمتعلم </a:t>
            </a:r>
            <a:endParaRPr lang="ar-EG" sz="4400" dirty="0"/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E6E85DC7-0F7C-4551-9B42-6931DAA53765}"/>
              </a:ext>
            </a:extLst>
          </p:cNvPr>
          <p:cNvSpPr/>
          <p:nvPr/>
        </p:nvSpPr>
        <p:spPr>
          <a:xfrm>
            <a:off x="1666100" y="2860224"/>
            <a:ext cx="86292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4400" b="1" dirty="0">
                <a:latin typeface="Times New Roman" panose="02020603050405020304" pitchFamily="18" charset="0"/>
                <a:cs typeface="AL-Mohanad" pitchFamily="2" charset="-78"/>
              </a:rPr>
              <a:t>2- </a:t>
            </a:r>
            <a:r>
              <a:rPr lang="ar-SA" sz="4400" b="1" dirty="0">
                <a:latin typeface="Times New Roman" panose="02020603050405020304" pitchFamily="18" charset="0"/>
                <a:cs typeface="AL-Mohanad" pitchFamily="2" charset="-78"/>
              </a:rPr>
              <a:t>النمو المهني للمعلم عن طريق التدريب المستمر </a:t>
            </a:r>
            <a:endParaRPr lang="ar-EG" sz="4400" b="1" dirty="0">
              <a:latin typeface="Times New Roman" panose="02020603050405020304" pitchFamily="18" charset="0"/>
              <a:cs typeface="AL-Mohanad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C5CE5830-FD5F-4A96-98F4-24AEBA105A3A}"/>
              </a:ext>
            </a:extLst>
          </p:cNvPr>
          <p:cNvSpPr/>
          <p:nvPr/>
        </p:nvSpPr>
        <p:spPr>
          <a:xfrm>
            <a:off x="1418492" y="3629665"/>
            <a:ext cx="935501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EG" sz="4400" b="1" dirty="0">
                <a:latin typeface="Times New Roman" panose="02020603050405020304" pitchFamily="18" charset="0"/>
                <a:cs typeface="AL-Mohanad" pitchFamily="2" charset="-78"/>
              </a:rPr>
              <a:t>3- </a:t>
            </a:r>
            <a:r>
              <a:rPr lang="ar-SA" sz="4400" b="1" dirty="0">
                <a:latin typeface="Times New Roman" panose="02020603050405020304" pitchFamily="18" charset="0"/>
                <a:cs typeface="AL-Mohanad" pitchFamily="2" charset="-78"/>
              </a:rPr>
              <a:t>تعلم مهارات جديدة غير المهارات السابقة . </a:t>
            </a:r>
            <a:endParaRPr lang="en-US" sz="4400" b="1" dirty="0">
              <a:latin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r>
              <a:rPr lang="ar-EG" sz="4400" b="1" dirty="0">
                <a:latin typeface="Times New Roman" panose="02020603050405020304" pitchFamily="18" charset="0"/>
                <a:cs typeface="AL-Mohanad" pitchFamily="2" charset="-78"/>
              </a:rPr>
              <a:t>4- </a:t>
            </a:r>
            <a:r>
              <a:rPr lang="ar-SA" sz="4400" b="1" dirty="0">
                <a:latin typeface="Times New Roman" panose="02020603050405020304" pitchFamily="18" charset="0"/>
                <a:cs typeface="AL-Mohanad" pitchFamily="2" charset="-78"/>
              </a:rPr>
              <a:t>التركيز على تزويد المعلمين بقدرات جديدة . </a:t>
            </a:r>
            <a:endParaRPr lang="en-US" sz="4400" b="1" dirty="0">
              <a:latin typeface="Times New Roman" panose="02020603050405020304" pitchFamily="18" charset="0"/>
              <a:cs typeface="AL-Mohana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886831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7005711" y="220467"/>
            <a:ext cx="4956439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800" b="1" dirty="0"/>
              <a:t>دور المعلم في تقدير حاجاته التدريبية : </a:t>
            </a:r>
            <a:endParaRPr lang="en-US" sz="2800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E2A3199-ADAB-4A6D-A1DB-F2D07ABA93F2}"/>
              </a:ext>
            </a:extLst>
          </p:cNvPr>
          <p:cNvSpPr/>
          <p:nvPr/>
        </p:nvSpPr>
        <p:spPr>
          <a:xfrm>
            <a:off x="365760" y="1818531"/>
            <a:ext cx="1159639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ar-SA" sz="4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دور المعلم في تقدير حاجاته التدريبية : </a:t>
            </a:r>
            <a:endParaRPr lang="ar-EG" sz="4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pPr indent="457200"/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حصر الحاجات التدريبية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تزداد دوافع المعلمين نحو التدريب إذا ما كانوا هم مصدر تقدير الحاجات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الإحساس أو الشعور بالأهمية والرضى النفسي من جانب المعلمين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4 – اختلاف طبيعة الحاجات التدريبية للمعلمين في أثناء الخدمة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5 - ما دام التدريب يهدف أساساً إلى تحسين أداء المعلمين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32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6 - يفترض أن المعلمين لن يغيروا من أدائهم ما لم يكن لديهم القناعة الكافية </a:t>
            </a:r>
            <a:endParaRPr lang="en-US" sz="24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562330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5922499" y="220467"/>
            <a:ext cx="6039652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/>
              <a:t>دور المشرف التربوي في تقدير حاجات المعلم التدريبية : </a:t>
            </a:r>
            <a:endParaRPr lang="en-US" sz="3600" dirty="0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DA17F6A1-2621-4769-BB63-001628CC49F9}"/>
              </a:ext>
            </a:extLst>
          </p:cNvPr>
          <p:cNvSpPr/>
          <p:nvPr/>
        </p:nvSpPr>
        <p:spPr>
          <a:xfrm>
            <a:off x="0" y="2023014"/>
            <a:ext cx="12192000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54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دور المشرف التربوي في تقدير حاجات المعلم التدريبية :</a:t>
            </a:r>
            <a:endParaRPr lang="ar-EG" sz="5400" b="1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r>
              <a:rPr lang="ar-SA" sz="5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 </a:t>
            </a:r>
            <a:endParaRPr lang="en-US" sz="3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أنه هو الأقدر ، بحكم احتكاكه بالمعلمين </a:t>
            </a:r>
            <a:endParaRPr lang="en-US" sz="36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تقدير الحاجات التدريبية يستند إلى نتائج ملاحظة أداء المعلمين </a:t>
            </a:r>
            <a:endParaRPr lang="en-US" sz="36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التخطيط للتدريب التربوي ، ومنه تقدير الحاجات التدريبية للمعلمين </a:t>
            </a:r>
            <a:endParaRPr lang="en-US" sz="36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50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ÙØªÙØ¬Ø© Ø¨Ø­Ø« Ø§ÙØµÙØ± Ø¹Ù Ø´ÙØ±Ø§ ÙÙÙ">
            <a:extLst>
              <a:ext uri="{FF2B5EF4-FFF2-40B4-BE49-F238E27FC236}">
                <a16:creationId xmlns:a16="http://schemas.microsoft.com/office/drawing/2014/main" id="{8685E2A2-FC24-433E-83DC-97E2CE717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38258">
            <a:off x="1137062" y="2323866"/>
            <a:ext cx="9212007" cy="1948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8528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77CA6C6A-AB10-46A6-87EE-875853165000}"/>
              </a:ext>
            </a:extLst>
          </p:cNvPr>
          <p:cNvSpPr/>
          <p:nvPr/>
        </p:nvSpPr>
        <p:spPr>
          <a:xfrm>
            <a:off x="7375161" y="220467"/>
            <a:ext cx="4586989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4800" b="1" dirty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L-Mohanad" pitchFamily="2" charset="-78"/>
              </a:rPr>
              <a:t>أهمية ال</a:t>
            </a:r>
            <a:r>
              <a:rPr lang="ar-EG" sz="4800" b="1" dirty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L-Mohanad" pitchFamily="2" charset="-78"/>
              </a:rPr>
              <a:t>دورة</a:t>
            </a:r>
            <a:r>
              <a:rPr lang="ar-SA" sz="4800" b="1" dirty="0">
                <a:effectLst/>
                <a:latin typeface="Tahoma" panose="020B0604030504040204" pitchFamily="34" charset="0"/>
                <a:ea typeface="Times New Roman" panose="02020603050405020304" pitchFamily="18" charset="0"/>
                <a:cs typeface="AL-Mohanad" pitchFamily="2" charset="-78"/>
              </a:rPr>
              <a:t> : 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1BD1E13C-69DA-4201-86D9-60D20C8432D2}"/>
              </a:ext>
            </a:extLst>
          </p:cNvPr>
          <p:cNvSpPr/>
          <p:nvPr/>
        </p:nvSpPr>
        <p:spPr>
          <a:xfrm>
            <a:off x="738602" y="1612482"/>
            <a:ext cx="103637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EG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1- تأهيل المعلم ل</a:t>
            </a:r>
            <a:r>
              <a:rPr lang="ar-SA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متطلبات القرن الحادي والعشرون ( الألفية الجديدة ) أدت إلى تغيّر أدوار المعلم </a:t>
            </a:r>
            <a:endParaRPr lang="ar-EG" sz="2800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D12856C6-541F-40AE-AA4E-C36AA54DCDB8}"/>
              </a:ext>
            </a:extLst>
          </p:cNvPr>
          <p:cNvSpPr/>
          <p:nvPr/>
        </p:nvSpPr>
        <p:spPr>
          <a:xfrm>
            <a:off x="738602" y="2552430"/>
            <a:ext cx="107647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EG" sz="2800" b="1" dirty="0">
                <a:latin typeface="Times New Roman" panose="02020603050405020304" pitchFamily="18" charset="0"/>
                <a:cs typeface="AL-Mohanad" pitchFamily="2" charset="-78"/>
              </a:rPr>
              <a:t>2</a:t>
            </a:r>
            <a:r>
              <a:rPr lang="ar-SA" sz="2800" b="1" dirty="0">
                <a:latin typeface="Times New Roman" panose="02020603050405020304" pitchFamily="18" charset="0"/>
                <a:cs typeface="AL-Mohanad" pitchFamily="2" charset="-78"/>
              </a:rPr>
              <a:t> </a:t>
            </a:r>
            <a:r>
              <a:rPr lang="ar-EG" sz="2800" b="1" dirty="0">
                <a:latin typeface="Times New Roman" panose="02020603050405020304" pitchFamily="18" charset="0"/>
                <a:cs typeface="AL-Mohanad" pitchFamily="2" charset="-78"/>
              </a:rPr>
              <a:t>-</a:t>
            </a:r>
            <a:r>
              <a:rPr lang="ar-SA" sz="2800" b="1" dirty="0">
                <a:latin typeface="Times New Roman" panose="02020603050405020304" pitchFamily="18" charset="0"/>
                <a:cs typeface="AL-Mohanad" pitchFamily="2" charset="-78"/>
              </a:rPr>
              <a:t> دمج تقنية المعلومات في أنشطة التدريس والتعلم التي يقوم بها المعلمون والطلاب.</a:t>
            </a:r>
            <a:endParaRPr lang="ar-EG" sz="2800" b="1" dirty="0">
              <a:latin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endParaRPr lang="ar-EG" sz="2800" b="1" dirty="0">
              <a:latin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r>
              <a:rPr lang="ar-EG" sz="2800" b="1" dirty="0">
                <a:latin typeface="Times New Roman" panose="02020603050405020304" pitchFamily="18" charset="0"/>
                <a:cs typeface="AL-Mohanad" pitchFamily="2" charset="-78"/>
              </a:rPr>
              <a:t>3</a:t>
            </a:r>
            <a:r>
              <a:rPr lang="ar-SA" sz="2800" b="1" dirty="0">
                <a:latin typeface="Times New Roman" panose="02020603050405020304" pitchFamily="18" charset="0"/>
                <a:cs typeface="AL-Mohanad" pitchFamily="2" charset="-78"/>
              </a:rPr>
              <a:t> </a:t>
            </a:r>
            <a:r>
              <a:rPr lang="ar-EG" sz="2800" b="1" dirty="0">
                <a:latin typeface="Times New Roman" panose="02020603050405020304" pitchFamily="18" charset="0"/>
                <a:cs typeface="AL-Mohanad" pitchFamily="2" charset="-78"/>
              </a:rPr>
              <a:t>-</a:t>
            </a:r>
            <a:r>
              <a:rPr lang="ar-SA" sz="2800" b="1" dirty="0">
                <a:latin typeface="Times New Roman" panose="02020603050405020304" pitchFamily="18" charset="0"/>
                <a:cs typeface="AL-Mohanad" pitchFamily="2" charset="-78"/>
              </a:rPr>
              <a:t> التركيز على نوعية التعلم </a:t>
            </a:r>
            <a:endParaRPr lang="ar-EG" sz="2800" b="1" dirty="0">
              <a:latin typeface="Times New Roman" panose="02020603050405020304" pitchFamily="18" charset="0"/>
              <a:cs typeface="AL-Mohanad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0135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935373" y="220467"/>
            <a:ext cx="502677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EG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الحاجة إلى تطوير أدوار المعلم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4" name="انفجار: 14 نقطة 3">
            <a:extLst>
              <a:ext uri="{FF2B5EF4-FFF2-40B4-BE49-F238E27FC236}">
                <a16:creationId xmlns:a16="http://schemas.microsoft.com/office/drawing/2014/main" id="{D08859F0-6FF5-498E-BAE9-64C54E9E2236}"/>
              </a:ext>
            </a:extLst>
          </p:cNvPr>
          <p:cNvSpPr/>
          <p:nvPr/>
        </p:nvSpPr>
        <p:spPr>
          <a:xfrm rot="21255159">
            <a:off x="8329835" y="1780184"/>
            <a:ext cx="1971779" cy="16034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نشاط</a:t>
            </a:r>
          </a:p>
        </p:txBody>
      </p:sp>
      <p:sp>
        <p:nvSpPr>
          <p:cNvPr id="5" name="مربع نص 7">
            <a:extLst>
              <a:ext uri="{FF2B5EF4-FFF2-40B4-BE49-F238E27FC236}">
                <a16:creationId xmlns:a16="http://schemas.microsoft.com/office/drawing/2014/main" id="{5654A63F-EE39-4430-8E33-7CB7E8BE5CC2}"/>
              </a:ext>
            </a:extLst>
          </p:cNvPr>
          <p:cNvSpPr txBox="1"/>
          <p:nvPr/>
        </p:nvSpPr>
        <p:spPr>
          <a:xfrm>
            <a:off x="1890387" y="2800416"/>
            <a:ext cx="59763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L-Mohanad Bold" pitchFamily="2" charset="-78"/>
              </a:rPr>
              <a:t>مع أفراد مجموعتك أذكر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0FBCCA51-8C7D-4658-A75E-7B605501DD3C}"/>
              </a:ext>
            </a:extLst>
          </p:cNvPr>
          <p:cNvSpPr/>
          <p:nvPr/>
        </p:nvSpPr>
        <p:spPr>
          <a:xfrm>
            <a:off x="2762327" y="4156852"/>
            <a:ext cx="6553397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Low"/>
            <a:r>
              <a:rPr lang="ar-EG" sz="60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الحاجة إلى تطوير أدوار المعلم</a:t>
            </a:r>
            <a:endParaRPr lang="en-US" sz="60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26635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935373" y="220467"/>
            <a:ext cx="502677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EG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الحاجة إلى تطوير أدوار المعلم</a:t>
            </a:r>
            <a:endParaRPr lang="en-US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46A8F762-2166-47D1-ACCA-829BB9C4906E}"/>
              </a:ext>
            </a:extLst>
          </p:cNvPr>
          <p:cNvSpPr/>
          <p:nvPr/>
        </p:nvSpPr>
        <p:spPr>
          <a:xfrm>
            <a:off x="672905" y="2010732"/>
            <a:ext cx="1084619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1 - التعليم المتميز </a:t>
            </a:r>
            <a:r>
              <a:rPr lang="ar-EG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.</a:t>
            </a:r>
            <a:r>
              <a:rPr lang="ar-S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 </a:t>
            </a:r>
            <a:endParaRPr lang="ar-EG" sz="4000" b="1" dirty="0"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2 - تطوير طرق التدريس بما يدعم الإيجابية من التلميذ </a:t>
            </a:r>
            <a:r>
              <a:rPr lang="ar-EG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.</a:t>
            </a:r>
          </a:p>
          <a:p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ar-S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3 - تغيير النظام التعليمي القائم على قيادة وسيطرة وتلقين المعلم </a:t>
            </a:r>
            <a:r>
              <a:rPr lang="ar-EG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.</a:t>
            </a:r>
            <a:r>
              <a:rPr lang="ar-SA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1783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2800" b="1" dirty="0"/>
              <a:t>استراتيجيات التعليم التي يستخدمها المعلم </a:t>
            </a:r>
            <a:endParaRPr lang="en-US" sz="5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8F3B5F33-3866-4E5C-94F1-97F1E9BB78A0}"/>
              </a:ext>
            </a:extLst>
          </p:cNvPr>
          <p:cNvSpPr/>
          <p:nvPr/>
        </p:nvSpPr>
        <p:spPr>
          <a:xfrm>
            <a:off x="309489" y="1720840"/>
            <a:ext cx="1165266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1 ) استخدام طرائق تدريس فاعلة ، مثل ( التعلم التعاوني ، والتعلم بالإتقان ) 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2 ) الإدارة الصفية الفاعلة ، وإيجاد بيئة صفية إيجابية 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3 ) التوقعات العالية للمتعلمين ، والعمل على الوصول إليها 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4 ) وضوح الأهداف </a:t>
            </a:r>
            <a:endParaRPr lang="ar-EG" sz="3600" b="1" dirty="0">
              <a:latin typeface="Times New Roman" panose="02020603050405020304" pitchFamily="18" charset="0"/>
              <a:ea typeface="Times New Roman" panose="02020603050405020304" pitchFamily="18" charset="0"/>
              <a:cs typeface="AL-Mohanad" pitchFamily="2" charset="-78"/>
            </a:endParaRPr>
          </a:p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5 ) تعرض المادة العلمية بشكل مميز 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6 ) تستخدم أسلوب الأسئلة الصفية 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7 ) تقدم تمارين بعد كل مفهوم جديد 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8 ) تقوم بعملية التقويم المستمر والتغذية الراجعة وإعادة التدريس 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037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3600" b="1" dirty="0"/>
              <a:t>ضرورة تغيير النموذج المهني </a:t>
            </a:r>
            <a:endParaRPr lang="en-US" sz="8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5D131510-BE38-4E36-8A04-031A5A6B72FC}"/>
              </a:ext>
            </a:extLst>
          </p:cNvPr>
          <p:cNvSpPr/>
          <p:nvPr/>
        </p:nvSpPr>
        <p:spPr>
          <a:xfrm>
            <a:off x="2206397" y="1387398"/>
            <a:ext cx="103957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57200" algn="justLow"/>
            <a:r>
              <a:rPr lang="ar-SA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ضرورة تغيير النموذج المهني لأي مهنة في حياتنا ، وهذا بدوره يتطلب : </a:t>
            </a:r>
            <a:endParaRPr lang="en-US" sz="2800" dirty="0">
              <a:solidFill>
                <a:schemeClr val="accent6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B4BAF9C9-18FE-4CF3-9DC6-CCC94523BE99}"/>
              </a:ext>
            </a:extLst>
          </p:cNvPr>
          <p:cNvSpPr/>
          <p:nvPr/>
        </p:nvSpPr>
        <p:spPr>
          <a:xfrm>
            <a:off x="3427827" y="2362060"/>
            <a:ext cx="7333957" cy="2523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Low"/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أ ) إعادة التدريب . </a:t>
            </a:r>
            <a:endParaRPr lang="en-US" sz="40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ب ) إعادة التعلم . </a:t>
            </a:r>
            <a:endParaRPr lang="en-US" sz="40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Low"/>
            <a:r>
              <a:rPr lang="ar-SA" sz="48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L-Mohanad" pitchFamily="2" charset="-78"/>
              </a:rPr>
              <a:t>ج ) المحافظة على مبدأ التطوير . </a:t>
            </a:r>
            <a:endParaRPr lang="en-US" sz="40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829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3600" b="1" dirty="0"/>
              <a:t>دور المدرسة </a:t>
            </a:r>
            <a:r>
              <a:rPr lang="ar-EG" sz="3600" b="1" dirty="0"/>
              <a:t>في تطوير المعلم.</a:t>
            </a:r>
            <a:endParaRPr lang="en-US" sz="19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5" name="انفجار: 14 نقطة 4">
            <a:extLst>
              <a:ext uri="{FF2B5EF4-FFF2-40B4-BE49-F238E27FC236}">
                <a16:creationId xmlns:a16="http://schemas.microsoft.com/office/drawing/2014/main" id="{EB7E47A2-8495-4BDA-BF3A-5253A31DD875}"/>
              </a:ext>
            </a:extLst>
          </p:cNvPr>
          <p:cNvSpPr/>
          <p:nvPr/>
        </p:nvSpPr>
        <p:spPr>
          <a:xfrm rot="21255159">
            <a:off x="8329835" y="1780184"/>
            <a:ext cx="1971779" cy="1603423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نشاط</a:t>
            </a:r>
          </a:p>
        </p:txBody>
      </p:sp>
      <p:sp>
        <p:nvSpPr>
          <p:cNvPr id="6" name="مربع نص 7">
            <a:extLst>
              <a:ext uri="{FF2B5EF4-FFF2-40B4-BE49-F238E27FC236}">
                <a16:creationId xmlns:a16="http://schemas.microsoft.com/office/drawing/2014/main" id="{4B1E6B0D-D479-4645-B509-1A86F4BA07D4}"/>
              </a:ext>
            </a:extLst>
          </p:cNvPr>
          <p:cNvSpPr txBox="1"/>
          <p:nvPr/>
        </p:nvSpPr>
        <p:spPr>
          <a:xfrm>
            <a:off x="1890387" y="2800416"/>
            <a:ext cx="5976316" cy="92333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L-Mohanad Bold" pitchFamily="2" charset="-78"/>
              </a:rPr>
              <a:t>مع أفراد مجموعتك أذكر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5E535C0-B778-43F0-80E5-699E5BBBAAC3}"/>
              </a:ext>
            </a:extLst>
          </p:cNvPr>
          <p:cNvSpPr/>
          <p:nvPr/>
        </p:nvSpPr>
        <p:spPr>
          <a:xfrm>
            <a:off x="1893499" y="4156852"/>
            <a:ext cx="8291052" cy="1015663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ar-EG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457200" algn="justLow"/>
            <a:r>
              <a:rPr lang="ar-SA" sz="6000" b="1" dirty="0">
                <a:solidFill>
                  <a:srgbClr val="FF0000"/>
                </a:solidFill>
              </a:rPr>
              <a:t>دور المدرسة </a:t>
            </a:r>
            <a:r>
              <a:rPr lang="ar-EG" sz="6000" b="1" dirty="0">
                <a:solidFill>
                  <a:srgbClr val="FF0000"/>
                </a:solidFill>
              </a:rPr>
              <a:t>في تطوير المعلم.</a:t>
            </a:r>
            <a:endParaRPr lang="en-US" sz="332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21791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خطط انسيابي: معالجة متعاقبة 1">
            <a:extLst>
              <a:ext uri="{FF2B5EF4-FFF2-40B4-BE49-F238E27FC236}">
                <a16:creationId xmlns:a16="http://schemas.microsoft.com/office/drawing/2014/main" id="{81CCDAA6-4BA6-4B8A-BCB6-EF85D8D6D712}"/>
              </a:ext>
            </a:extLst>
          </p:cNvPr>
          <p:cNvSpPr/>
          <p:nvPr/>
        </p:nvSpPr>
        <p:spPr>
          <a:xfrm>
            <a:off x="6443003" y="220467"/>
            <a:ext cx="5519148" cy="975287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indent="457200" algn="justLow"/>
            <a:r>
              <a:rPr lang="ar-SA" sz="3600" b="1" dirty="0"/>
              <a:t>دور المدرسة </a:t>
            </a:r>
            <a:r>
              <a:rPr lang="ar-EG" sz="3600" b="1" dirty="0"/>
              <a:t>في تطوير المعلم.</a:t>
            </a:r>
            <a:endParaRPr lang="en-US" sz="199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FBF0F8B-7ED2-45DD-8881-278F10CD7668}"/>
              </a:ext>
            </a:extLst>
          </p:cNvPr>
          <p:cNvSpPr/>
          <p:nvPr/>
        </p:nvSpPr>
        <p:spPr>
          <a:xfrm>
            <a:off x="2658794" y="2057290"/>
            <a:ext cx="7807569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1 - دمج تقنية المعلومات في أنشطة التدريس </a:t>
            </a:r>
            <a:endParaRPr lang="en-U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2 - التركيز على نوعية التعلم </a:t>
            </a:r>
            <a:endParaRPr lang="en-U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3 - تبني مبدأ الاستجابة المهنية </a:t>
            </a:r>
            <a:endParaRPr lang="en-U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4 - تبني نظام إداري مدرسي جديد </a:t>
            </a:r>
            <a:endParaRPr lang="en-U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  <a:p>
            <a:r>
              <a:rPr lang="ar-SA" sz="4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Akhbar MT" pitchFamily="2" charset="-78"/>
              </a:rPr>
              <a:t>5 - توسع دائرة مسؤولية المدرسة </a:t>
            </a:r>
            <a:endParaRPr lang="en-US" sz="32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761109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993</Words>
  <Application>Microsoft Office PowerPoint</Application>
  <PresentationFormat>شاشة عريضة</PresentationFormat>
  <Paragraphs>128</Paragraphs>
  <Slides>22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29" baseType="lpstr">
      <vt:lpstr>AL-Mohanad</vt:lpstr>
      <vt:lpstr>Arial</vt:lpstr>
      <vt:lpstr>Calibri</vt:lpstr>
      <vt:lpstr>Calibri Light</vt:lpstr>
      <vt:lpstr>Tahoma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محمد سلامة</dc:creator>
  <cp:lastModifiedBy>محمد سلامة</cp:lastModifiedBy>
  <cp:revision>7</cp:revision>
  <dcterms:created xsi:type="dcterms:W3CDTF">2019-01-09T19:01:13Z</dcterms:created>
  <dcterms:modified xsi:type="dcterms:W3CDTF">2019-01-09T19:48:47Z</dcterms:modified>
</cp:coreProperties>
</file>