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92" r:id="rId3"/>
    <p:sldId id="308" r:id="rId4"/>
    <p:sldId id="309" r:id="rId5"/>
    <p:sldId id="346" r:id="rId6"/>
    <p:sldId id="347" r:id="rId7"/>
    <p:sldId id="348" r:id="rId8"/>
    <p:sldId id="311" r:id="rId9"/>
    <p:sldId id="312" r:id="rId10"/>
    <p:sldId id="313" r:id="rId11"/>
    <p:sldId id="314" r:id="rId12"/>
    <p:sldId id="336" r:id="rId13"/>
    <p:sldId id="337" r:id="rId14"/>
    <p:sldId id="341" r:id="rId15"/>
    <p:sldId id="342" r:id="rId16"/>
    <p:sldId id="345" r:id="rId17"/>
    <p:sldId id="266" r:id="rId18"/>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6334"/>
    <a:srgbClr val="D98061"/>
    <a:srgbClr val="313B4A"/>
    <a:srgbClr val="43A79C"/>
    <a:srgbClr val="EDBD1F"/>
    <a:srgbClr val="F04316"/>
    <a:srgbClr val="81AA52"/>
    <a:srgbClr val="0E478A"/>
    <a:srgbClr val="ECA02F"/>
    <a:srgbClr val="D52D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4" autoAdjust="0"/>
  </p:normalViewPr>
  <p:slideViewPr>
    <p:cSldViewPr>
      <p:cViewPr varScale="1">
        <p:scale>
          <a:sx n="74" d="100"/>
          <a:sy n="74" d="100"/>
        </p:scale>
        <p:origin x="906" y="78"/>
      </p:cViewPr>
      <p:guideLst>
        <p:guide orient="horz" pos="2160"/>
        <p:guide pos="31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2/22/2016</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a:t>
            </a:fld>
            <a:endParaRPr lang="en-US" dirty="0"/>
          </a:p>
        </p:txBody>
      </p:sp>
    </p:spTree>
    <p:extLst>
      <p:ext uri="{BB962C8B-B14F-4D97-AF65-F5344CB8AC3E}">
        <p14:creationId xmlns:p14="http://schemas.microsoft.com/office/powerpoint/2010/main" val="4142276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3</a:t>
            </a:fld>
            <a:endParaRPr lang="en-US" dirty="0"/>
          </a:p>
        </p:txBody>
      </p:sp>
    </p:spTree>
    <p:extLst>
      <p:ext uri="{BB962C8B-B14F-4D97-AF65-F5344CB8AC3E}">
        <p14:creationId xmlns:p14="http://schemas.microsoft.com/office/powerpoint/2010/main" val="1405655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742950" cy="1447800"/>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43A79C"/>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rgbClr val="313B4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lvl1pPr>
          </a:lstStyle>
          <a:p>
            <a:pPr>
              <a:defRPr/>
            </a:pPr>
            <a:fld id="{7B8EA862-7DD5-4A06-BDE1-DB7EC5FAA60C}" type="slidenum">
              <a:rPr lang="ar-SA" smtClean="0"/>
              <a:pPr>
                <a:defRPr/>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rgbClr val="EDBD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43A79C"/>
                </a:solidFill>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313B4A"/>
                </a:solidFill>
              </a:defRPr>
            </a:lvl1pPr>
            <a:lvl2pPr algn="r">
              <a:buFont typeface="Arial" pitchFamily="34" charset="0"/>
              <a:buNone/>
              <a:defRPr>
                <a:solidFill>
                  <a:srgbClr val="313B4A"/>
                </a:solidFill>
              </a:defRPr>
            </a:lvl2pPr>
            <a:lvl3pPr algn="r">
              <a:buFont typeface="Arial" pitchFamily="34" charset="0"/>
              <a:buNone/>
              <a:defRPr>
                <a:solidFill>
                  <a:srgbClr val="313B4A"/>
                </a:solidFill>
              </a:defRPr>
            </a:lvl3pPr>
            <a:lvl4pPr algn="r">
              <a:buFont typeface="Arial" pitchFamily="34" charset="0"/>
              <a:buNone/>
              <a:defRPr>
                <a:solidFill>
                  <a:srgbClr val="313B4A"/>
                </a:solidFill>
              </a:defRPr>
            </a:lvl4pPr>
            <a:lvl5pPr algn="r">
              <a:buFont typeface="Arial" pitchFamily="34" charset="0"/>
              <a:buNone/>
              <a:defRPr>
                <a:solidFill>
                  <a:srgbClr val="313B4A"/>
                </a:solidFill>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lvl1pPr>
          </a:lstStyle>
          <a:p>
            <a:pPr>
              <a:defRPr/>
            </a:pPr>
            <a:fld id="{7B8EA862-7DD5-4A06-BDE1-DB7EC5FAA60C}" type="slidenum">
              <a:rPr lang="ar-SA" smtClean="0"/>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solidFill>
                  <a:srgbClr val="313B4A"/>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5" name="Rectangle 4"/>
          <p:cNvSpPr/>
          <p:nvPr userDrawn="1"/>
        </p:nvSpPr>
        <p:spPr>
          <a:xfrm>
            <a:off x="4876800" y="6367462"/>
            <a:ext cx="681597" cy="338554"/>
          </a:xfrm>
          <a:prstGeom prst="rect">
            <a:avLst/>
          </a:prstGeom>
        </p:spPr>
        <p:txBody>
          <a:bodyPr wrap="none">
            <a:spAutoFit/>
          </a:bodyPr>
          <a:lstStyle/>
          <a:p>
            <a:pPr algn="ctr"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lvl1pPr>
          </a:lstStyle>
          <a:p>
            <a:pPr>
              <a:defRPr/>
            </a:pPr>
            <a:fld id="{7B8EA862-7DD5-4A06-BDE1-DB7EC5FAA60C}" type="slidenum">
              <a:rPr lang="ar-SA" smtClean="0"/>
              <a:pPr>
                <a:defRPr/>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محتويين">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rgbClr val="8E633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43A79C"/>
                </a:solidFill>
              </a:defRPr>
            </a:lvl1pPr>
          </a:lstStyle>
          <a:p>
            <a:r>
              <a:rPr lang="ar-SA" smtClean="0"/>
              <a:t>انقر لتحرير نمط العنوان الرئيسي</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solidFill>
                  <a:srgbClr val="313B4A"/>
                </a:solidFill>
              </a:defRPr>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lvl1pPr>
          </a:lstStyle>
          <a:p>
            <a:pPr>
              <a:defRPr/>
            </a:pPr>
            <a:fld id="{7B8EA862-7DD5-4A06-BDE1-DB7EC5FAA60C}" type="slidenum">
              <a:rPr lang="ar-SA" smtClean="0"/>
              <a:pPr>
                <a:defRPr/>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9"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ar-SA" smtClean="0"/>
              <a:t>انقر لتحرير نمط العنوان الرئيسي</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smtClean="0"/>
              <a:t>انقر فوق الأيقونة لإضافة صورة</a:t>
            </a:r>
            <a:endParaRPr lang="en-US" noProof="0" dirty="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dirty="0" smtClean="0"/>
              <a:t>العنوان الرئيسي</a:t>
            </a:r>
            <a:endParaRPr lang="en-US" dirty="0"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smtClean="0"/>
              <a:t>المحتوى المستوى الأول</a:t>
            </a:r>
            <a:endParaRPr lang="en-US" dirty="0" smtClean="0"/>
          </a:p>
          <a:p>
            <a:pPr lvl="1"/>
            <a:r>
              <a:rPr lang="ar-EG" dirty="0" smtClean="0"/>
              <a:t>المحتوى المستوى الثاني</a:t>
            </a:r>
            <a:endParaRPr lang="en-US" dirty="0" smtClean="0"/>
          </a:p>
          <a:p>
            <a:pPr lvl="2"/>
            <a:r>
              <a:rPr lang="ar-EG" dirty="0" smtClean="0"/>
              <a:t>المحتوى المستوى الثالث</a:t>
            </a:r>
            <a:endParaRPr lang="en-US" dirty="0" smtClean="0"/>
          </a:p>
          <a:p>
            <a:pPr lvl="3"/>
            <a:r>
              <a:rPr lang="ar-EG" dirty="0" smtClean="0"/>
              <a:t>المحتوى المستوى الرابع</a:t>
            </a:r>
            <a:endParaRPr lang="en-US" dirty="0" smtClean="0"/>
          </a:p>
          <a:p>
            <a:pPr lvl="4"/>
            <a:r>
              <a:rPr lang="ar-EG" dirty="0" smtClean="0"/>
              <a:t>المحتوى المستوى الخامس</a:t>
            </a:r>
            <a:endParaRPr lang="en-US" dirty="0" smtClean="0"/>
          </a:p>
        </p:txBody>
      </p:sp>
      <p:sp>
        <p:nvSpPr>
          <p:cNvPr id="10" name="Rectangle 9"/>
          <p:cNvSpPr/>
          <p:nvPr userDrawn="1"/>
        </p:nvSpPr>
        <p:spPr>
          <a:xfrm>
            <a:off x="0" y="6324600"/>
            <a:ext cx="9906000" cy="533400"/>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التعلم</a:t>
            </a:r>
            <a:r>
              <a:rPr lang="ar-SA" sz="1600" b="1" baseline="0" dirty="0" smtClean="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timing>
    <p:tnLst>
      <p:par>
        <p:cTn id="1" dur="indefinite" restart="never" nodeType="tmRoot"/>
      </p:par>
    </p:tnLst>
  </p:timing>
  <p:hf hdr="0" ftr="0" dt="0"/>
  <p:txStyles>
    <p:titleStyle>
      <a:lvl1pPr algn="r" rtl="1" eaLnBrk="1" fontAlgn="base" hangingPunct="1">
        <a:spcBef>
          <a:spcPct val="0"/>
        </a:spcBef>
        <a:spcAft>
          <a:spcPct val="0"/>
        </a:spcAft>
        <a:defRPr sz="4400" kern="1200">
          <a:solidFill>
            <a:srgbClr val="43A79C"/>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313B4A"/>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313B4A"/>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313B4A"/>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313B4A"/>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313B4A"/>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dirty="0" smtClean="0">
              <a:cs typeface="+mn-cs"/>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6" name="Rectangle 5"/>
          <p:cNvSpPr/>
          <p:nvPr/>
        </p:nvSpPr>
        <p:spPr>
          <a:xfrm>
            <a:off x="0" y="-228600"/>
            <a:ext cx="9906000" cy="3429000"/>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715000" y="48006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rgbClr val="313B4A"/>
                </a:solidFill>
                <a:latin typeface="Calibri" pitchFamily="34" charset="0"/>
              </a:rPr>
              <a:t>جامعة الملك فيصل</a:t>
            </a:r>
          </a:p>
          <a:p>
            <a:pPr algn="ctr" rtl="0">
              <a:spcBef>
                <a:spcPct val="20000"/>
              </a:spcBef>
              <a:buFont typeface="Arial" pitchFamily="34" charset="0"/>
              <a:buNone/>
            </a:pPr>
            <a:r>
              <a:rPr lang="ar-SA" sz="2400" b="1" dirty="0" smtClean="0">
                <a:solidFill>
                  <a:srgbClr val="313B4A"/>
                </a:solidFill>
                <a:latin typeface="Calibri" pitchFamily="34" charset="0"/>
              </a:rPr>
              <a:t>عمادة التعلم الإلكتروني والتعليم عن بعد</a:t>
            </a:r>
            <a:endParaRPr lang="en-US" sz="2400" b="1" dirty="0">
              <a:solidFill>
                <a:srgbClr val="313B4A"/>
              </a:solidFill>
              <a:latin typeface="Calibri" pitchFamily="34" charset="0"/>
            </a:endParaRPr>
          </a:p>
          <a:p>
            <a:pPr algn="ctr" rtl="0">
              <a:spcBef>
                <a:spcPct val="20000"/>
              </a:spcBef>
              <a:buFont typeface="Arial" pitchFamily="34" charset="0"/>
              <a:buNone/>
            </a:pPr>
            <a:r>
              <a:rPr lang="ar-SA" sz="2400" dirty="0" smtClean="0">
                <a:solidFill>
                  <a:srgbClr val="313B4A"/>
                </a:solidFill>
                <a:latin typeface="Calibri" pitchFamily="34" charset="0"/>
              </a:rPr>
              <a:t>	</a:t>
            </a:r>
            <a:endParaRPr lang="en-US" sz="2400" dirty="0">
              <a:solidFill>
                <a:srgbClr val="313B4A"/>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pic>
          <p:nvPicPr>
            <p:cNvPr id="5133" name="Picture 2" descr="http://kfu.files.googlepages.com/newKFUlogo.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130" name="Title 1"/>
          <p:cNvSpPr txBox="1">
            <a:spLocks/>
          </p:cNvSpPr>
          <p:nvPr/>
        </p:nvSpPr>
        <p:spPr bwMode="auto">
          <a:xfrm>
            <a:off x="381000" y="2971800"/>
            <a:ext cx="5099050" cy="2590800"/>
          </a:xfrm>
          <a:prstGeom prst="rect">
            <a:avLst/>
          </a:prstGeom>
          <a:noFill/>
          <a:ln w="9525">
            <a:noFill/>
            <a:miter lim="800000"/>
            <a:headEnd/>
            <a:tailEnd/>
          </a:ln>
        </p:spPr>
        <p:txBody>
          <a:bodyPr anchor="ctr"/>
          <a:lstStyle/>
          <a:p>
            <a:pPr algn="ctr"/>
            <a:r>
              <a:rPr lang="ar-SA" sz="2800" b="1" dirty="0" smtClean="0">
                <a:solidFill>
                  <a:srgbClr val="313B4A"/>
                </a:solidFill>
                <a:latin typeface="Calibri" pitchFamily="34" charset="0"/>
                <a:cs typeface="Times New Roman" pitchFamily="18" charset="0"/>
              </a:rPr>
              <a:t>الجغرافيا المناخية</a:t>
            </a:r>
          </a:p>
          <a:p>
            <a:pPr algn="ctr" rtl="0"/>
            <a:r>
              <a:rPr lang="en-US" sz="2800" dirty="0" smtClean="0"/>
              <a:t>Climatology</a:t>
            </a:r>
          </a:p>
          <a:p>
            <a:pPr algn="ctr"/>
            <a:r>
              <a:rPr lang="ar-SA" sz="2800" b="1" dirty="0" smtClean="0">
                <a:solidFill>
                  <a:srgbClr val="313B4A"/>
                </a:solidFill>
                <a:latin typeface="Calibri" pitchFamily="34" charset="0"/>
                <a:cs typeface="Times New Roman" pitchFamily="18" charset="0"/>
              </a:rPr>
              <a:t>د/ محمد أبو الحسن القاسم مختار</a:t>
            </a:r>
            <a:endParaRPr lang="en-US" sz="2800" b="1" dirty="0">
              <a:solidFill>
                <a:srgbClr val="313B4A"/>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dirty="0">
              <a:solidFill>
                <a:schemeClr val="bg1"/>
              </a:solidFill>
              <a:latin typeface="Calibri" pitchFamily="34" charset="0"/>
            </a:endParaRPr>
          </a:p>
        </p:txBody>
      </p:sp>
      <p:sp>
        <p:nvSpPr>
          <p:cNvPr id="14" name="Subtitle 2"/>
          <p:cNvSpPr txBox="1">
            <a:spLocks/>
          </p:cNvSpPr>
          <p:nvPr/>
        </p:nvSpPr>
        <p:spPr bwMode="auto">
          <a:xfrm>
            <a:off x="5753100" y="5893593"/>
            <a:ext cx="4083050" cy="538163"/>
          </a:xfrm>
          <a:prstGeom prst="rect">
            <a:avLst/>
          </a:prstGeom>
          <a:noFill/>
          <a:ln w="9525">
            <a:noFill/>
            <a:miter lim="800000"/>
            <a:headEnd/>
            <a:tailEn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algn="ctr" rtl="0">
              <a:spcBef>
                <a:spcPct val="20000"/>
              </a:spcBef>
              <a:buFont typeface="Arial" pitchFamily="34" charset="0"/>
              <a:buNone/>
            </a:pPr>
            <a:r>
              <a:rPr lang="ar-SA" sz="2400" b="1" u="sng" dirty="0">
                <a:solidFill>
                  <a:srgbClr val="8E6334"/>
                </a:solidFill>
                <a:effectLst>
                  <a:outerShdw blurRad="38100" dist="38100" dir="2700000" algn="tl">
                    <a:srgbClr val="000000">
                      <a:alpha val="43137"/>
                    </a:srgbClr>
                  </a:outerShdw>
                </a:effectLst>
                <a:latin typeface="Calibri" pitchFamily="34" charset="0"/>
              </a:rPr>
              <a:t>كلية الآداب</a:t>
            </a:r>
            <a:endParaRPr lang="en-US" sz="2400" b="1" u="sng" dirty="0">
              <a:solidFill>
                <a:srgbClr val="8E6334"/>
              </a:solidFill>
              <a:effectLst>
                <a:outerShdw blurRad="38100" dist="38100" dir="2700000" algn="tl">
                  <a:srgbClr val="000000">
                    <a:alpha val="43137"/>
                  </a:srgbClr>
                </a:outerShdw>
              </a:effectLst>
              <a:latin typeface="Calibri" pitchFamily="34" charset="0"/>
            </a:endParaRPr>
          </a:p>
          <a:p>
            <a:pPr algn="ctr" rtl="0">
              <a:spcBef>
                <a:spcPct val="20000"/>
              </a:spcBef>
              <a:buFont typeface="Arial" pitchFamily="34" charset="0"/>
              <a:buNone/>
            </a:pPr>
            <a:r>
              <a:rPr lang="ar-SA" sz="2400" dirty="0" smtClean="0">
                <a:solidFill>
                  <a:srgbClr val="013E36"/>
                </a:solidFill>
                <a:latin typeface="Calibri" pitchFamily="34" charset="0"/>
              </a:rPr>
              <a:t>	</a:t>
            </a:r>
            <a:endParaRPr lang="en-US" sz="2400" dirty="0">
              <a:solidFill>
                <a:srgbClr val="013E36"/>
              </a:solidFill>
              <a:latin typeface="Calibri" pitchFamily="34" charset="0"/>
            </a:endParaRPr>
          </a:p>
        </p:txBody>
      </p:sp>
      <p:sp>
        <p:nvSpPr>
          <p:cNvPr id="2" name="Slide Number Placeholder 1"/>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1600200"/>
            <a:ext cx="9220200" cy="4525963"/>
          </a:xfrm>
        </p:spPr>
        <p:txBody>
          <a:bodyPr/>
          <a:lstStyle/>
          <a:p>
            <a:pPr algn="just"/>
            <a:r>
              <a:rPr lang="ar-SA" sz="2800" dirty="0"/>
              <a:t> </a:t>
            </a:r>
            <a:r>
              <a:rPr lang="ar-SA" sz="2800" dirty="0" smtClean="0"/>
              <a:t>   </a:t>
            </a:r>
            <a:r>
              <a:rPr lang="ar-JO" sz="2800" b="1" dirty="0"/>
              <a:t>يتجمع الهواء عندما تتناقص مساحته، ويتفرق عندما تزداد مساحته، ويؤدي تجمع الهواء وتفرقه </a:t>
            </a:r>
            <a:r>
              <a:rPr lang="ar-JO" sz="2800" b="1" dirty="0" smtClean="0"/>
              <a:t>دوراً </a:t>
            </a:r>
            <a:r>
              <a:rPr lang="ar-SA" sz="2800" b="1" dirty="0"/>
              <a:t>م</a:t>
            </a:r>
            <a:r>
              <a:rPr lang="ar-JO" sz="2800" b="1" dirty="0" smtClean="0"/>
              <a:t>هماً </a:t>
            </a:r>
            <a:r>
              <a:rPr lang="ar-JO" sz="2800" b="1" dirty="0"/>
              <a:t>في تشكل مراكز الضغط الجوي المرتفع والمنخفض على سطح الأرض وفي طبقات الجو العليا</a:t>
            </a:r>
            <a:r>
              <a:rPr lang="ar-JO" sz="2800" b="1" dirty="0" smtClean="0"/>
              <a:t>.</a:t>
            </a:r>
            <a:r>
              <a:rPr lang="en-US" sz="2800" b="1" dirty="0" smtClean="0"/>
              <a:t>                          </a:t>
            </a:r>
            <a:endParaRPr lang="en-US" sz="2800" dirty="0"/>
          </a:p>
          <a:p>
            <a:pPr algn="just"/>
            <a:r>
              <a:rPr lang="en-US" sz="2800" b="1" dirty="0">
                <a:solidFill>
                  <a:schemeClr val="accent1">
                    <a:lumMod val="75000"/>
                  </a:schemeClr>
                </a:solidFill>
              </a:rPr>
              <a:t> </a:t>
            </a:r>
            <a:r>
              <a:rPr lang="en-US" sz="2800" b="1" dirty="0" smtClean="0">
                <a:solidFill>
                  <a:schemeClr val="accent1">
                    <a:lumMod val="75000"/>
                  </a:schemeClr>
                </a:solidFill>
              </a:rPr>
              <a:t>   </a:t>
            </a:r>
            <a:r>
              <a:rPr lang="ar-JO" sz="2800" b="1" dirty="0" smtClean="0">
                <a:solidFill>
                  <a:schemeClr val="accent1">
                    <a:lumMod val="75000"/>
                  </a:schemeClr>
                </a:solidFill>
              </a:rPr>
              <a:t>ويرافق </a:t>
            </a:r>
            <a:r>
              <a:rPr lang="ar-JO" sz="2800" b="1" dirty="0">
                <a:solidFill>
                  <a:schemeClr val="accent1">
                    <a:lumMod val="75000"/>
                  </a:schemeClr>
                </a:solidFill>
              </a:rPr>
              <a:t>تجمع الهواء على سطح الأرض إلى حدوث تيارات هوائية </a:t>
            </a:r>
            <a:r>
              <a:rPr lang="ar-JO" sz="2800" b="1" dirty="0" smtClean="0">
                <a:solidFill>
                  <a:schemeClr val="accent1">
                    <a:lumMod val="75000"/>
                  </a:schemeClr>
                </a:solidFill>
              </a:rPr>
              <a:t>صاعدة، </a:t>
            </a:r>
            <a:r>
              <a:rPr lang="ar-JO" sz="2800" b="1" dirty="0">
                <a:solidFill>
                  <a:schemeClr val="accent1">
                    <a:lumMod val="75000"/>
                  </a:schemeClr>
                </a:solidFill>
              </a:rPr>
              <a:t>وتكون مركز ضغط جوي منخفض، يقابله في طبقات الجو العليا منطقة تفرق للهواء، وتكون مركز ضغط مرتفع، كما يرافق تفرق الهواء على سطح الأرض حدوث تيارات هوائية </a:t>
            </a:r>
            <a:r>
              <a:rPr lang="ar-JO" sz="2800" b="1" dirty="0" smtClean="0">
                <a:solidFill>
                  <a:schemeClr val="accent1">
                    <a:lumMod val="75000"/>
                  </a:schemeClr>
                </a:solidFill>
              </a:rPr>
              <a:t>هابطة، </a:t>
            </a:r>
            <a:r>
              <a:rPr lang="ar-JO" sz="2800" b="1" dirty="0">
                <a:solidFill>
                  <a:schemeClr val="accent1">
                    <a:lumMod val="75000"/>
                  </a:schemeClr>
                </a:solidFill>
              </a:rPr>
              <a:t>وتكون مركز ضغط جوي مرتفع، يقابله في طبقات الجو العليا منطقة تجمع للهواء، وتكون مركز ضغط منخفض</a:t>
            </a:r>
            <a:r>
              <a:rPr lang="ar-JO" sz="2800" b="1" dirty="0" smtClean="0">
                <a:solidFill>
                  <a:schemeClr val="accent1">
                    <a:lumMod val="75000"/>
                  </a:schemeClr>
                </a:solidFill>
              </a:rPr>
              <a:t>.</a:t>
            </a:r>
            <a:r>
              <a:rPr lang="en-US" sz="2800" b="1" dirty="0" smtClean="0">
                <a:solidFill>
                  <a:schemeClr val="accent1">
                    <a:lumMod val="75000"/>
                  </a:schemeClr>
                </a:solidFill>
              </a:rPr>
              <a:t>                  </a:t>
            </a:r>
            <a:r>
              <a:rPr lang="en-US" sz="2800" dirty="0">
                <a:solidFill>
                  <a:schemeClr val="accent1">
                    <a:lumMod val="75000"/>
                  </a:schemeClr>
                </a:solidFill>
              </a:rPr>
              <a:t/>
            </a:r>
            <a:br>
              <a:rPr lang="en-US" sz="2800" dirty="0">
                <a:solidFill>
                  <a:schemeClr val="accent1">
                    <a:lumMod val="75000"/>
                  </a:schemeClr>
                </a:solidFill>
              </a:rPr>
            </a:br>
            <a:endParaRPr lang="en-US" altLang="ar-SA" sz="2800" b="1" dirty="0"/>
          </a:p>
        </p:txBody>
      </p:sp>
      <p:sp>
        <p:nvSpPr>
          <p:cNvPr id="4" name="عنصر نائب لرقم الشريحة 3"/>
          <p:cNvSpPr>
            <a:spLocks noGrp="1"/>
          </p:cNvSpPr>
          <p:nvPr>
            <p:ph type="sldNum" sz="quarter" idx="10"/>
          </p:nvPr>
        </p:nvSpPr>
        <p:spPr/>
        <p:txBody>
          <a:bodyPr/>
          <a:lstStyle/>
          <a:p>
            <a:pPr>
              <a:defRPr/>
            </a:pPr>
            <a:fld id="{7B8EA862-7DD5-4A06-BDE1-DB7EC5FAA60C}" type="slidenum">
              <a:rPr lang="ar-SA" smtClean="0"/>
              <a:pPr>
                <a:defRPr/>
              </a:pPr>
              <a:t>10</a:t>
            </a:fld>
            <a:endParaRPr lang="en-US" dirty="0"/>
          </a:p>
        </p:txBody>
      </p:sp>
      <p:sp>
        <p:nvSpPr>
          <p:cNvPr id="5" name="عنوان 4"/>
          <p:cNvSpPr>
            <a:spLocks noGrp="1"/>
          </p:cNvSpPr>
          <p:nvPr>
            <p:ph type="title"/>
          </p:nvPr>
        </p:nvSpPr>
        <p:spPr/>
        <p:txBody>
          <a:bodyPr/>
          <a:lstStyle/>
          <a:p>
            <a:r>
              <a:rPr lang="ar-JO" b="1" dirty="0">
                <a:solidFill>
                  <a:srgbClr val="FF0000"/>
                </a:solidFill>
              </a:rPr>
              <a:t>تجمع الهواء وتفرقه :</a:t>
            </a:r>
            <a:endParaRPr lang="ar-SA" dirty="0"/>
          </a:p>
        </p:txBody>
      </p:sp>
    </p:spTree>
    <p:extLst>
      <p:ext uri="{BB962C8B-B14F-4D97-AF65-F5344CB8AC3E}">
        <p14:creationId xmlns:p14="http://schemas.microsoft.com/office/powerpoint/2010/main" val="324808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JO" sz="3200" b="1" dirty="0">
                <a:solidFill>
                  <a:schemeClr val="accent1">
                    <a:lumMod val="75000"/>
                  </a:schemeClr>
                </a:solidFill>
              </a:rPr>
              <a:t>العوامل المؤثرة في التوزيع الجغرافي للضغط الجوي:</a:t>
            </a:r>
            <a:endParaRPr lang="ar-SA" sz="3200" b="1" dirty="0">
              <a:solidFill>
                <a:schemeClr val="accent1"/>
              </a:solidFill>
            </a:endParaRPr>
          </a:p>
        </p:txBody>
      </p:sp>
      <p:sp>
        <p:nvSpPr>
          <p:cNvPr id="3" name="عنصر نائب للمحتوى 2"/>
          <p:cNvSpPr>
            <a:spLocks noGrp="1"/>
          </p:cNvSpPr>
          <p:nvPr>
            <p:ph idx="1"/>
          </p:nvPr>
        </p:nvSpPr>
        <p:spPr>
          <a:xfrm>
            <a:off x="381000" y="1600200"/>
            <a:ext cx="9029700" cy="4525963"/>
          </a:xfrm>
        </p:spPr>
        <p:txBody>
          <a:bodyPr/>
          <a:lstStyle/>
          <a:p>
            <a:pPr algn="just"/>
            <a:r>
              <a:rPr lang="ar-SA" b="1" dirty="0" smtClean="0">
                <a:solidFill>
                  <a:srgbClr val="FF0000"/>
                </a:solidFill>
              </a:rPr>
              <a:t>1-</a:t>
            </a:r>
            <a:r>
              <a:rPr lang="ar-JO" b="1" dirty="0" smtClean="0">
                <a:solidFill>
                  <a:srgbClr val="FF0000"/>
                </a:solidFill>
              </a:rPr>
              <a:t> </a:t>
            </a:r>
            <a:r>
              <a:rPr lang="ar-JO" b="1" dirty="0">
                <a:solidFill>
                  <a:srgbClr val="FF0000"/>
                </a:solidFill>
              </a:rPr>
              <a:t>الحرارة</a:t>
            </a:r>
            <a:r>
              <a:rPr lang="ar-JO" b="1" dirty="0" smtClean="0">
                <a:solidFill>
                  <a:srgbClr val="FF0000"/>
                </a:solidFill>
              </a:rPr>
              <a:t>:</a:t>
            </a:r>
            <a:r>
              <a:rPr lang="en-US" b="1" dirty="0" smtClean="0">
                <a:solidFill>
                  <a:srgbClr val="FF0000"/>
                </a:solidFill>
              </a:rPr>
              <a:t>                            </a:t>
            </a:r>
            <a:r>
              <a:rPr lang="en-US" dirty="0"/>
              <a:t/>
            </a:r>
            <a:br>
              <a:rPr lang="en-US" dirty="0"/>
            </a:br>
            <a:r>
              <a:rPr lang="ar-JO" b="1" dirty="0"/>
              <a:t>عندما ترتفع درجة حرارة الهواء في منطقة معينة أكثر من المناطق المجاورة فإنه يتمدد ويصعد إلى أعلى، وبالتالي تصبح المنطقة مركزاً لتجمع الهواء، أي أنها منطقة ضغط جوي </a:t>
            </a:r>
            <a:r>
              <a:rPr lang="ar-JO" b="1" dirty="0" smtClean="0"/>
              <a:t>منخفض</a:t>
            </a:r>
            <a:r>
              <a:rPr lang="ar-SA" b="1" dirty="0" smtClean="0"/>
              <a:t>.  </a:t>
            </a:r>
            <a:r>
              <a:rPr lang="en-US" b="1" dirty="0" smtClean="0"/>
              <a:t>  </a:t>
            </a:r>
            <a:r>
              <a:rPr lang="ar-SA" b="1" dirty="0" smtClean="0"/>
              <a:t>         </a:t>
            </a:r>
            <a:endParaRPr lang="en-US" dirty="0"/>
          </a:p>
          <a:p>
            <a:pPr algn="just"/>
            <a:r>
              <a:rPr lang="en-US" b="1">
                <a:solidFill>
                  <a:schemeClr val="accent6">
                    <a:lumMod val="75000"/>
                  </a:schemeClr>
                </a:solidFill>
              </a:rPr>
              <a:t> </a:t>
            </a:r>
            <a:r>
              <a:rPr lang="en-US" b="1" smtClean="0">
                <a:solidFill>
                  <a:schemeClr val="accent6">
                    <a:lumMod val="75000"/>
                  </a:schemeClr>
                </a:solidFill>
              </a:rPr>
              <a:t>  </a:t>
            </a:r>
            <a:r>
              <a:rPr lang="ar-JO" b="1" smtClean="0">
                <a:solidFill>
                  <a:schemeClr val="accent6">
                    <a:lumMod val="75000"/>
                  </a:schemeClr>
                </a:solidFill>
              </a:rPr>
              <a:t>وعندما </a:t>
            </a:r>
            <a:r>
              <a:rPr lang="ar-JO" b="1" dirty="0">
                <a:solidFill>
                  <a:schemeClr val="accent6">
                    <a:lumMod val="75000"/>
                  </a:schemeClr>
                </a:solidFill>
              </a:rPr>
              <a:t>تنخفض درجة حرارة الهواء في منطقة معينة أكثر من المناطق المجاورة لها، فإن الهواء يهبط إلى أسفل باتجاه سطح الأرض، وتصبح المنطقة مركز لتفرق </a:t>
            </a:r>
            <a:r>
              <a:rPr lang="ar-JO" b="1" dirty="0" smtClean="0">
                <a:solidFill>
                  <a:schemeClr val="accent6">
                    <a:lumMod val="75000"/>
                  </a:schemeClr>
                </a:solidFill>
              </a:rPr>
              <a:t>الهواء،</a:t>
            </a:r>
            <a:r>
              <a:rPr lang="en-US" b="1" dirty="0" smtClean="0">
                <a:solidFill>
                  <a:schemeClr val="accent6">
                    <a:lumMod val="75000"/>
                  </a:schemeClr>
                </a:solidFill>
              </a:rPr>
              <a:t> </a:t>
            </a:r>
            <a:r>
              <a:rPr lang="ar-JO" b="1" dirty="0" smtClean="0">
                <a:solidFill>
                  <a:schemeClr val="accent6">
                    <a:lumMod val="75000"/>
                  </a:schemeClr>
                </a:solidFill>
              </a:rPr>
              <a:t>أي </a:t>
            </a:r>
            <a:r>
              <a:rPr lang="ar-JO" b="1" dirty="0">
                <a:solidFill>
                  <a:schemeClr val="accent6">
                    <a:lumMod val="75000"/>
                  </a:schemeClr>
                </a:solidFill>
              </a:rPr>
              <a:t>أنها منطقة ضغط جوي مرتفع</a:t>
            </a:r>
            <a:r>
              <a:rPr lang="ar-JO" b="1" dirty="0" smtClean="0">
                <a:solidFill>
                  <a:schemeClr val="accent6">
                    <a:lumMod val="75000"/>
                  </a:schemeClr>
                </a:solidFill>
              </a:rPr>
              <a:t>.</a:t>
            </a:r>
            <a:r>
              <a:rPr lang="en-US" b="1" dirty="0" smtClean="0">
                <a:solidFill>
                  <a:schemeClr val="accent6">
                    <a:lumMod val="75000"/>
                  </a:schemeClr>
                </a:solidFill>
              </a:rPr>
              <a:t>                   </a:t>
            </a:r>
            <a:r>
              <a:rPr lang="en-US" dirty="0">
                <a:solidFill>
                  <a:schemeClr val="accent6">
                    <a:lumMod val="75000"/>
                  </a:schemeClr>
                </a:solidFill>
              </a:rPr>
              <a:t/>
            </a:r>
            <a:br>
              <a:rPr lang="en-US" dirty="0">
                <a:solidFill>
                  <a:schemeClr val="accent6">
                    <a:lumMod val="75000"/>
                  </a:schemeClr>
                </a:solidFill>
              </a:rPr>
            </a:br>
            <a:endParaRPr lang="en-US" altLang="ar-SA" b="1" dirty="0"/>
          </a:p>
        </p:txBody>
      </p:sp>
      <p:sp>
        <p:nvSpPr>
          <p:cNvPr id="4" name="عنصر نائب لرقم الشريحة 3"/>
          <p:cNvSpPr>
            <a:spLocks noGrp="1"/>
          </p:cNvSpPr>
          <p:nvPr>
            <p:ph type="sldNum" sz="quarter" idx="10"/>
          </p:nvPr>
        </p:nvSpPr>
        <p:spPr/>
        <p:txBody>
          <a:bodyPr/>
          <a:lstStyle/>
          <a:p>
            <a:pPr>
              <a:defRPr/>
            </a:pPr>
            <a:fld id="{7B8EA862-7DD5-4A06-BDE1-DB7EC5FAA60C}" type="slidenum">
              <a:rPr lang="ar-SA" smtClean="0"/>
              <a:pPr>
                <a:defRPr/>
              </a:pPr>
              <a:t>11</a:t>
            </a:fld>
            <a:endParaRPr lang="en-US" dirty="0"/>
          </a:p>
        </p:txBody>
      </p:sp>
    </p:spTree>
    <p:extLst>
      <p:ext uri="{BB962C8B-B14F-4D97-AF65-F5344CB8AC3E}">
        <p14:creationId xmlns:p14="http://schemas.microsoft.com/office/powerpoint/2010/main" val="4131849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95300" y="1417638"/>
            <a:ext cx="8915400" cy="4708525"/>
          </a:xfrm>
        </p:spPr>
        <p:txBody>
          <a:bodyPr/>
          <a:lstStyle/>
          <a:p>
            <a:pPr algn="just"/>
            <a:r>
              <a:rPr lang="ar-SA" b="1" dirty="0"/>
              <a:t> </a:t>
            </a:r>
            <a:r>
              <a:rPr lang="en-US" b="1" dirty="0" smtClean="0"/>
              <a:t>  </a:t>
            </a:r>
            <a:r>
              <a:rPr lang="ar-JO" b="1" dirty="0" smtClean="0"/>
              <a:t>يتضح </a:t>
            </a:r>
            <a:r>
              <a:rPr lang="ar-JO" b="1" dirty="0"/>
              <a:t>مما سبق أن العلاقة بين درجة الحرارة والضغط الجوي علاقة عكسية، لذا فإن الضغط الجوي في الأيام العادية التي تخلو من وصول كتل وجبهات هوائية يكون منخفضاً في النهار ومرتفعاً في الليل</a:t>
            </a:r>
            <a:r>
              <a:rPr lang="ar-JO" b="1" dirty="0" smtClean="0"/>
              <a:t>.</a:t>
            </a:r>
            <a:endParaRPr lang="en-US" b="1" dirty="0" smtClean="0"/>
          </a:p>
          <a:p>
            <a:pPr algn="just"/>
            <a:r>
              <a:rPr lang="ar-JO" b="1" dirty="0" smtClean="0"/>
              <a:t> </a:t>
            </a:r>
            <a:r>
              <a:rPr lang="en-US" b="1" dirty="0" smtClean="0"/>
              <a:t>   </a:t>
            </a:r>
            <a:r>
              <a:rPr lang="ar-JO" b="1" dirty="0" smtClean="0"/>
              <a:t>كما </a:t>
            </a:r>
            <a:r>
              <a:rPr lang="ar-JO" b="1" dirty="0"/>
              <a:t>تكون أواسط القارات مراكز ضغط جوي منخفض في فصل الصيف ومراكز ضغط جوي مرتفع في فصل الشتاء.</a:t>
            </a:r>
            <a:endParaRPr lang="ar-SA" dirty="0"/>
          </a:p>
        </p:txBody>
      </p:sp>
      <p:sp>
        <p:nvSpPr>
          <p:cNvPr id="4" name="عنصر نائب لرقم الشريحة 3"/>
          <p:cNvSpPr>
            <a:spLocks noGrp="1"/>
          </p:cNvSpPr>
          <p:nvPr>
            <p:ph type="sldNum" sz="quarter" idx="10"/>
          </p:nvPr>
        </p:nvSpPr>
        <p:spPr/>
        <p:txBody>
          <a:bodyPr/>
          <a:lstStyle/>
          <a:p>
            <a:pPr>
              <a:defRPr/>
            </a:pPr>
            <a:fld id="{7B8EA862-7DD5-4A06-BDE1-DB7EC5FAA60C}" type="slidenum">
              <a:rPr lang="ar-SA" smtClean="0"/>
              <a:pPr>
                <a:defRPr/>
              </a:pPr>
              <a:t>12</a:t>
            </a:fld>
            <a:endParaRPr lang="en-US" dirty="0"/>
          </a:p>
        </p:txBody>
      </p:sp>
      <p:sp>
        <p:nvSpPr>
          <p:cNvPr id="6" name="عنوان 5"/>
          <p:cNvSpPr>
            <a:spLocks noGrp="1"/>
          </p:cNvSpPr>
          <p:nvPr>
            <p:ph type="title"/>
          </p:nvPr>
        </p:nvSpPr>
        <p:spPr/>
        <p:txBody>
          <a:bodyPr/>
          <a:lstStyle/>
          <a:p>
            <a:endParaRPr lang="ar-SA"/>
          </a:p>
        </p:txBody>
      </p:sp>
    </p:spTree>
    <p:extLst>
      <p:ext uri="{BB962C8B-B14F-4D97-AF65-F5344CB8AC3E}">
        <p14:creationId xmlns:p14="http://schemas.microsoft.com/office/powerpoint/2010/main" val="3897630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13</a:t>
            </a:fld>
            <a:endParaRPr lang="en-US" dirty="0"/>
          </a:p>
        </p:txBody>
      </p:sp>
      <p:sp>
        <p:nvSpPr>
          <p:cNvPr id="3" name="مستطيل 2"/>
          <p:cNvSpPr/>
          <p:nvPr/>
        </p:nvSpPr>
        <p:spPr>
          <a:xfrm>
            <a:off x="304800" y="381000"/>
            <a:ext cx="9372600" cy="7109639"/>
          </a:xfrm>
          <a:prstGeom prst="rect">
            <a:avLst/>
          </a:prstGeom>
        </p:spPr>
        <p:txBody>
          <a:bodyPr wrap="square">
            <a:spAutoFit/>
          </a:bodyPr>
          <a:lstStyle/>
          <a:p>
            <a:r>
              <a:rPr lang="ar-JO" sz="2400" b="1" dirty="0">
                <a:solidFill>
                  <a:srgbClr val="FF0000"/>
                </a:solidFill>
              </a:rPr>
              <a:t>2- الارتفاع:</a:t>
            </a:r>
            <a:r>
              <a:rPr lang="en-US" sz="2400" dirty="0"/>
              <a:t/>
            </a:r>
            <a:br>
              <a:rPr lang="en-US" sz="2400" dirty="0"/>
            </a:br>
            <a:r>
              <a:rPr lang="ar-SA" sz="2400" dirty="0"/>
              <a:t>         </a:t>
            </a:r>
            <a:r>
              <a:rPr lang="ar-JO" sz="2400" b="1" dirty="0"/>
              <a:t>يتناقص الضغط الجوي بالارتفاع، بحيث يصبح الضغط الجوي في المناطق الجبلية أقل منه في السهول المنخفضة</a:t>
            </a:r>
            <a:r>
              <a:rPr lang="ar-JO" sz="2400" b="1" dirty="0" smtClean="0"/>
              <a:t>.</a:t>
            </a:r>
            <a:endParaRPr lang="ar-SA" sz="2400" b="1" dirty="0" smtClean="0"/>
          </a:p>
          <a:p>
            <a:r>
              <a:rPr lang="ar-JO" sz="2400" b="1" dirty="0">
                <a:solidFill>
                  <a:srgbClr val="FF0000"/>
                </a:solidFill>
              </a:rPr>
              <a:t>3- رطوبة الهواء</a:t>
            </a:r>
            <a:r>
              <a:rPr lang="ar-JO" sz="2400" b="1" dirty="0" smtClean="0">
                <a:solidFill>
                  <a:srgbClr val="FF0000"/>
                </a:solidFill>
              </a:rPr>
              <a:t>:</a:t>
            </a:r>
            <a:r>
              <a:rPr lang="en-US" sz="2400" dirty="0"/>
              <a:t/>
            </a:r>
            <a:br>
              <a:rPr lang="en-US" sz="2400" dirty="0"/>
            </a:br>
            <a:r>
              <a:rPr lang="ar-SA" sz="2400" dirty="0"/>
              <a:t>        </a:t>
            </a:r>
            <a:r>
              <a:rPr lang="ar-JO" sz="2400" b="1" dirty="0"/>
              <a:t>كلما ارتفعت نسبة بخار الماء في الجو، انخفض الضغط الجوي لأن كثافة بخار الماء أقل من كثافة الهواء، لهذا فإن الضغط الجوي في المناطق البحرية الرطبة، أقل منه في المناطق القارية ذات الهواء الجاف، كما أن الضغط الجوي في الأيام ذات الرطوبة النسبية المرتفعة أقل منه في الأيام الجافة</a:t>
            </a:r>
            <a:r>
              <a:rPr lang="ar-JO" sz="2400" b="1" dirty="0" smtClean="0"/>
              <a:t>.</a:t>
            </a:r>
            <a:endParaRPr lang="ar-SA" sz="2400" b="1" dirty="0"/>
          </a:p>
          <a:p>
            <a:r>
              <a:rPr lang="ar-SA" sz="2400" b="1" dirty="0" smtClean="0">
                <a:solidFill>
                  <a:srgbClr val="FF0000"/>
                </a:solidFill>
              </a:rPr>
              <a:t>4</a:t>
            </a:r>
            <a:r>
              <a:rPr lang="ar-JO" sz="2400" b="1" dirty="0" smtClean="0">
                <a:solidFill>
                  <a:srgbClr val="FF0000"/>
                </a:solidFill>
              </a:rPr>
              <a:t>- </a:t>
            </a:r>
            <a:r>
              <a:rPr lang="ar-JO" sz="2400" b="1" dirty="0">
                <a:solidFill>
                  <a:srgbClr val="FF0000"/>
                </a:solidFill>
              </a:rPr>
              <a:t>التقاء كتلتين هوائيتين مختلفتين في خصائصهما</a:t>
            </a:r>
            <a:r>
              <a:rPr lang="en-US" sz="2400" b="1" dirty="0">
                <a:solidFill>
                  <a:srgbClr val="FF0000"/>
                </a:solidFill>
              </a:rPr>
              <a:t>:</a:t>
            </a:r>
          </a:p>
          <a:p>
            <a:r>
              <a:rPr lang="ar-JO" sz="2400" b="1" dirty="0"/>
              <a:t> فتكون إحداهما باردة والأخرى دافئة، فإنهما تبقيان لفترة محافظتان على خصائصهما، حيث يند</a:t>
            </a:r>
            <a:r>
              <a:rPr lang="ar-SA" sz="2400" b="1" dirty="0"/>
              <a:t>فع</a:t>
            </a:r>
            <a:r>
              <a:rPr lang="ar-JO" sz="2400" b="1" dirty="0"/>
              <a:t> الهواء البارد تحت الهواء الدافئ ويعمل على رفعه إلى أعلى فتنشأ تيارات هوائية صاعدة، وتتحول منطقة التقاء الكتلتين إلى مركز لتجمع الهواء </a:t>
            </a:r>
            <a:r>
              <a:rPr lang="en-US" sz="2400" b="1" dirty="0"/>
              <a:t>convergence</a:t>
            </a:r>
            <a:r>
              <a:rPr lang="ar-JO" sz="2400" b="1" dirty="0"/>
              <a:t> وتصبح منطقة ضغط جوي منخفض.</a:t>
            </a:r>
            <a:endParaRPr lang="ar-SA" sz="2400" b="1" dirty="0" smtClean="0"/>
          </a:p>
          <a:p>
            <a:r>
              <a:rPr lang="ar-JO" sz="2400" b="1" dirty="0" smtClean="0">
                <a:solidFill>
                  <a:srgbClr val="FF0000"/>
                </a:solidFill>
              </a:rPr>
              <a:t> </a:t>
            </a:r>
            <a:r>
              <a:rPr lang="en-US" sz="2400" dirty="0"/>
              <a:t/>
            </a:r>
            <a:br>
              <a:rPr lang="en-US" sz="2400" dirty="0"/>
            </a:br>
            <a:endParaRPr lang="ar-SA" sz="2400" dirty="0"/>
          </a:p>
          <a:p>
            <a:r>
              <a:rPr lang="en-US" sz="2400" dirty="0"/>
              <a:t/>
            </a:r>
            <a:br>
              <a:rPr lang="en-US" sz="2400" dirty="0"/>
            </a:br>
            <a:endParaRPr lang="ar-SA" sz="2400" dirty="0"/>
          </a:p>
          <a:p>
            <a:r>
              <a:rPr lang="en-US" sz="2400" dirty="0"/>
              <a:t/>
            </a:r>
            <a:br>
              <a:rPr lang="en-US" sz="2400" dirty="0"/>
            </a:br>
            <a:endParaRPr lang="ar-SA" sz="2400" dirty="0"/>
          </a:p>
        </p:txBody>
      </p:sp>
    </p:spTree>
    <p:extLst>
      <p:ext uri="{BB962C8B-B14F-4D97-AF65-F5344CB8AC3E}">
        <p14:creationId xmlns:p14="http://schemas.microsoft.com/office/powerpoint/2010/main" val="3959671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14</a:t>
            </a:fld>
            <a:endParaRPr lang="en-US" dirty="0"/>
          </a:p>
        </p:txBody>
      </p:sp>
      <p:sp>
        <p:nvSpPr>
          <p:cNvPr id="4" name="مستطيل 3"/>
          <p:cNvSpPr/>
          <p:nvPr/>
        </p:nvSpPr>
        <p:spPr>
          <a:xfrm>
            <a:off x="533400" y="231596"/>
            <a:ext cx="9144000" cy="6124754"/>
          </a:xfrm>
          <a:prstGeom prst="rect">
            <a:avLst/>
          </a:prstGeom>
        </p:spPr>
        <p:txBody>
          <a:bodyPr wrap="square">
            <a:spAutoFit/>
          </a:bodyPr>
          <a:lstStyle/>
          <a:p>
            <a:pPr algn="just"/>
            <a:r>
              <a:rPr lang="ar-SA" sz="2800" b="1" dirty="0">
                <a:solidFill>
                  <a:srgbClr val="FF0000"/>
                </a:solidFill>
              </a:rPr>
              <a:t>5</a:t>
            </a:r>
            <a:r>
              <a:rPr lang="ar-JO" sz="2800" b="1" dirty="0">
                <a:solidFill>
                  <a:srgbClr val="FF0000"/>
                </a:solidFill>
              </a:rPr>
              <a:t>- توزيع اليابسة والماء:</a:t>
            </a:r>
            <a:endParaRPr lang="ar-SA" sz="2800" dirty="0"/>
          </a:p>
          <a:p>
            <a:pPr algn="just"/>
            <a:r>
              <a:rPr lang="ar-JO" sz="2800" b="1" dirty="0"/>
              <a:t>تؤثر الاختلافات اليومية والفصلية لدرجة الحرارة بين اليابسة والماء على التوزيع الجغرافي للضغط </a:t>
            </a:r>
            <a:r>
              <a:rPr lang="ar-JO" sz="2800" b="1" dirty="0" smtClean="0"/>
              <a:t>الجوي.</a:t>
            </a:r>
            <a:endParaRPr lang="ar-SA" sz="2800" b="1" dirty="0" smtClean="0"/>
          </a:p>
          <a:p>
            <a:pPr algn="just"/>
            <a:r>
              <a:rPr lang="ar-JO" sz="2800" b="1" dirty="0" smtClean="0"/>
              <a:t>ففي </a:t>
            </a:r>
            <a:r>
              <a:rPr lang="ar-JO" sz="2800" b="1" dirty="0"/>
              <a:t>فصل الصيف تصبح أواسط القارات مراكز ضغط جوي منخفض، في حين تكون المسطحات المائية المحيطة بها مراكز ضغط مرتفع تهب منها الرياح الموسمية (الصيفية) الرطبة باتجاه اليابسة كما هو الحال في جنوب شرق </a:t>
            </a:r>
            <a:r>
              <a:rPr lang="ar-JO" sz="2800" b="1" dirty="0" smtClean="0"/>
              <a:t>آسيا.</a:t>
            </a:r>
            <a:endParaRPr lang="ar-SA" sz="2800" b="1" dirty="0" smtClean="0">
              <a:solidFill>
                <a:srgbClr val="FF0000"/>
              </a:solidFill>
            </a:endParaRPr>
          </a:p>
          <a:p>
            <a:pPr algn="just"/>
            <a:r>
              <a:rPr lang="ar-JO" sz="2800" b="1" dirty="0" smtClean="0"/>
              <a:t>أما </a:t>
            </a:r>
            <a:r>
              <a:rPr lang="ar-JO" sz="2800" b="1" dirty="0"/>
              <a:t>في فصل الشتاء، فتصبح اليابسة أبرد من </a:t>
            </a:r>
            <a:r>
              <a:rPr lang="ar-JO" sz="2800" b="1" dirty="0" smtClean="0"/>
              <a:t>ا</a:t>
            </a:r>
            <a:r>
              <a:rPr lang="ar-SA" sz="2800" b="1" dirty="0" smtClean="0"/>
              <a:t>لم</a:t>
            </a:r>
            <a:r>
              <a:rPr lang="ar-JO" sz="2800" b="1" dirty="0" err="1" smtClean="0"/>
              <a:t>سطحات</a:t>
            </a:r>
            <a:r>
              <a:rPr lang="ar-JO" sz="2800" b="1" dirty="0" smtClean="0"/>
              <a:t> </a:t>
            </a:r>
            <a:r>
              <a:rPr lang="ar-JO" sz="2800" b="1" dirty="0"/>
              <a:t>المائية، حيث تصبح هذه المسطحات ذات ضغط جوي منخفض بينما تتحول أواسط القارات إلى مراكز ضغط جوي مرتفع تهب منها الرياح الموسمية (الشتوية) باتجاه المسطحات المائية المقابلة لها كما هو الحال في منطقة جنوب شرق </a:t>
            </a:r>
            <a:r>
              <a:rPr lang="ar-JO" sz="2800" b="1" dirty="0" smtClean="0"/>
              <a:t>آسيا.</a:t>
            </a:r>
            <a:endParaRPr lang="ar-SA" sz="2800" b="1" dirty="0" smtClean="0"/>
          </a:p>
          <a:p>
            <a:pPr algn="just"/>
            <a:r>
              <a:rPr lang="ar-JO" sz="2800" b="1" dirty="0" smtClean="0">
                <a:solidFill>
                  <a:srgbClr val="00B0F0"/>
                </a:solidFill>
              </a:rPr>
              <a:t>وتنعكس </a:t>
            </a:r>
            <a:r>
              <a:rPr lang="ar-JO" sz="2800" b="1" dirty="0">
                <a:solidFill>
                  <a:srgbClr val="00B0F0"/>
                </a:solidFill>
              </a:rPr>
              <a:t>الاختلافات اليومية بين اليابسة والماء في درجة الحرارة على توزيع الضغط الجوي وظهور نسيم البر ونسيم البحر في المناطق الساحلية.</a:t>
            </a:r>
            <a:endParaRPr lang="ar-SA" sz="2800" b="1" dirty="0">
              <a:solidFill>
                <a:srgbClr val="FF0000"/>
              </a:solidFill>
            </a:endParaRPr>
          </a:p>
          <a:p>
            <a:pPr algn="just"/>
            <a:r>
              <a:rPr lang="en-US" sz="2800" dirty="0"/>
              <a:t/>
            </a:r>
            <a:br>
              <a:rPr lang="en-US" sz="2800" dirty="0"/>
            </a:br>
            <a:endParaRPr lang="ar-SA" sz="2800" dirty="0"/>
          </a:p>
        </p:txBody>
      </p:sp>
    </p:spTree>
    <p:extLst>
      <p:ext uri="{BB962C8B-B14F-4D97-AF65-F5344CB8AC3E}">
        <p14:creationId xmlns:p14="http://schemas.microsoft.com/office/powerpoint/2010/main" val="370314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15</a:t>
            </a:fld>
            <a:endParaRPr lang="en-US" dirty="0"/>
          </a:p>
        </p:txBody>
      </p:sp>
      <p:sp>
        <p:nvSpPr>
          <p:cNvPr id="3" name="مستطيل 2"/>
          <p:cNvSpPr/>
          <p:nvPr/>
        </p:nvSpPr>
        <p:spPr>
          <a:xfrm>
            <a:off x="173856" y="304800"/>
            <a:ext cx="9601200" cy="7540526"/>
          </a:xfrm>
          <a:prstGeom prst="rect">
            <a:avLst/>
          </a:prstGeom>
        </p:spPr>
        <p:txBody>
          <a:bodyPr wrap="square">
            <a:spAutoFit/>
          </a:bodyPr>
          <a:lstStyle/>
          <a:p>
            <a:pPr algn="just"/>
            <a:r>
              <a:rPr lang="ar-SA" sz="2400" b="1" dirty="0">
                <a:solidFill>
                  <a:srgbClr val="FF0000"/>
                </a:solidFill>
              </a:rPr>
              <a:t> 6</a:t>
            </a:r>
            <a:r>
              <a:rPr lang="ar-JO" sz="2400" b="1" dirty="0">
                <a:solidFill>
                  <a:srgbClr val="FF0000"/>
                </a:solidFill>
              </a:rPr>
              <a:t>- الدورة العامة للغلاف الجوي</a:t>
            </a:r>
            <a:r>
              <a:rPr lang="ar-JO" sz="2400" b="1" dirty="0" smtClean="0">
                <a:solidFill>
                  <a:srgbClr val="FF0000"/>
                </a:solidFill>
              </a:rPr>
              <a:t>:</a:t>
            </a:r>
            <a:r>
              <a:rPr lang="en-US" sz="2400" b="1" dirty="0" smtClean="0">
                <a:solidFill>
                  <a:srgbClr val="FF0000"/>
                </a:solidFill>
              </a:rPr>
              <a:t>                  </a:t>
            </a:r>
            <a:r>
              <a:rPr lang="en-US" sz="2400" dirty="0">
                <a:solidFill>
                  <a:srgbClr val="FF0000"/>
                </a:solidFill>
              </a:rPr>
              <a:t/>
            </a:r>
            <a:br>
              <a:rPr lang="en-US" sz="2400" dirty="0">
                <a:solidFill>
                  <a:srgbClr val="FF0000"/>
                </a:solidFill>
              </a:rPr>
            </a:br>
            <a:r>
              <a:rPr lang="ar-SA" sz="2400" dirty="0">
                <a:solidFill>
                  <a:srgbClr val="FF0000"/>
                </a:solidFill>
              </a:rPr>
              <a:t>      </a:t>
            </a:r>
            <a:r>
              <a:rPr lang="ar-JO" sz="2400" b="1" dirty="0"/>
              <a:t>رغم أهمية العوامل السابقة في اختلاف توزيع الضغط الجوي، إلا أن العامل الأهم </a:t>
            </a:r>
            <a:r>
              <a:rPr lang="ar-SA" sz="2400" b="1" smtClean="0"/>
              <a:t>في</a:t>
            </a:r>
            <a:r>
              <a:rPr lang="ar-JO" sz="2400" b="1" smtClean="0"/>
              <a:t> </a:t>
            </a:r>
            <a:r>
              <a:rPr lang="ar-JO" sz="2400" b="1" dirty="0"/>
              <a:t>التوزيع الجغرافي للضغط الجوي على سطح الأرض هو الدورة العامة للغلاف الجوي، فهي التي تحدد النطاقات الرئيسة للضغط المنخفض والضغط المرتفع</a:t>
            </a:r>
            <a:r>
              <a:rPr lang="ar-JO" sz="2400" b="1" dirty="0" smtClean="0"/>
              <a:t>.</a:t>
            </a:r>
            <a:endParaRPr lang="ar-SA" sz="2400" b="1" dirty="0" smtClean="0"/>
          </a:p>
          <a:p>
            <a:pPr algn="just"/>
            <a:r>
              <a:rPr lang="ar-SA" sz="2400" b="1" dirty="0"/>
              <a:t> </a:t>
            </a:r>
            <a:r>
              <a:rPr lang="ar-JO" sz="2400" b="1" dirty="0"/>
              <a:t>وبتتبع توزيع الضغط الجوي على كرة أرضية متجانسة ومستوية، </a:t>
            </a:r>
            <a:endParaRPr lang="ar-SA" sz="2400" b="1" dirty="0" smtClean="0"/>
          </a:p>
          <a:p>
            <a:r>
              <a:rPr lang="ar-JO" sz="2400" b="1" dirty="0" smtClean="0"/>
              <a:t>فإن </a:t>
            </a:r>
            <a:r>
              <a:rPr lang="ar-JO" sz="2800" b="1" dirty="0">
                <a:solidFill>
                  <a:srgbClr val="FF0000"/>
                </a:solidFill>
              </a:rPr>
              <a:t>نطاقات الضغط الجوي</a:t>
            </a:r>
            <a:r>
              <a:rPr lang="ar-JO" sz="2400" b="1" dirty="0"/>
              <a:t> تكون كما يلي</a:t>
            </a:r>
            <a:r>
              <a:rPr lang="ar-JO" sz="2400" b="1" dirty="0" smtClean="0"/>
              <a:t>:</a:t>
            </a:r>
            <a:r>
              <a:rPr lang="en-US" sz="2400" b="1" dirty="0" smtClean="0"/>
              <a:t>                    </a:t>
            </a:r>
            <a:r>
              <a:rPr lang="en-US" sz="2400" dirty="0"/>
              <a:t/>
            </a:r>
            <a:br>
              <a:rPr lang="en-US" sz="2400" dirty="0"/>
            </a:br>
            <a:r>
              <a:rPr lang="ar-SA" sz="2400" dirty="0">
                <a:solidFill>
                  <a:schemeClr val="accent2">
                    <a:lumMod val="75000"/>
                  </a:schemeClr>
                </a:solidFill>
              </a:rPr>
              <a:t>       </a:t>
            </a:r>
            <a:r>
              <a:rPr lang="ar-JO" sz="2400" b="1" dirty="0">
                <a:solidFill>
                  <a:schemeClr val="accent2">
                    <a:lumMod val="75000"/>
                  </a:schemeClr>
                </a:solidFill>
              </a:rPr>
              <a:t>أ- المنطقة الاستوائية ذات ضغط جوي منخفض </a:t>
            </a:r>
            <a:r>
              <a:rPr lang="ar-JO" sz="2400" b="1" dirty="0" smtClean="0">
                <a:solidFill>
                  <a:schemeClr val="accent2">
                    <a:lumMod val="75000"/>
                  </a:schemeClr>
                </a:solidFill>
              </a:rPr>
              <a:t>لسببين</a:t>
            </a:r>
            <a:r>
              <a:rPr lang="ar-SA" sz="2400" b="1" dirty="0" smtClean="0">
                <a:solidFill>
                  <a:schemeClr val="accent2">
                    <a:lumMod val="75000"/>
                  </a:schemeClr>
                </a:solidFill>
              </a:rPr>
              <a:t>:</a:t>
            </a:r>
            <a:endParaRPr lang="ar-SA" sz="2400" b="1" dirty="0"/>
          </a:p>
          <a:p>
            <a:r>
              <a:rPr lang="ar-SA" sz="2400" b="1" dirty="0" smtClean="0"/>
              <a:t>               </a:t>
            </a:r>
            <a:r>
              <a:rPr lang="ar-JO" sz="2400" b="1" dirty="0" smtClean="0"/>
              <a:t>- </a:t>
            </a:r>
            <a:r>
              <a:rPr lang="ar-JO" sz="2400" b="1" dirty="0"/>
              <a:t>ارتفاع درجة حرارة طول العام</a:t>
            </a:r>
            <a:r>
              <a:rPr lang="ar-JO" sz="2400" b="1" dirty="0" smtClean="0"/>
              <a:t>.</a:t>
            </a:r>
            <a:endParaRPr lang="ar-SA" sz="2400" dirty="0" smtClean="0"/>
          </a:p>
          <a:p>
            <a:r>
              <a:rPr lang="ar-SA" sz="2400" b="1" dirty="0"/>
              <a:t> </a:t>
            </a:r>
            <a:r>
              <a:rPr lang="ar-SA" sz="2400" b="1" dirty="0" smtClean="0"/>
              <a:t>              </a:t>
            </a:r>
            <a:r>
              <a:rPr lang="ar-JO" sz="2400" b="1" dirty="0" smtClean="0"/>
              <a:t>- </a:t>
            </a:r>
            <a:r>
              <a:rPr lang="ar-JO" sz="2400" b="1" dirty="0"/>
              <a:t>النشاط الدائم للتيارات الهوائية الصاعدة فيها</a:t>
            </a:r>
            <a:r>
              <a:rPr lang="ar-JO" sz="2400" b="1" dirty="0" smtClean="0"/>
              <a:t>.</a:t>
            </a:r>
            <a:endParaRPr lang="ar-SA" sz="2400" b="1" dirty="0" smtClean="0"/>
          </a:p>
          <a:p>
            <a:r>
              <a:rPr lang="ar-SA" sz="2400" b="1" dirty="0" smtClean="0">
                <a:solidFill>
                  <a:srgbClr val="00B050"/>
                </a:solidFill>
              </a:rPr>
              <a:t>      </a:t>
            </a:r>
            <a:r>
              <a:rPr lang="ar-JO" sz="2400" b="1" dirty="0" smtClean="0">
                <a:solidFill>
                  <a:srgbClr val="00B050"/>
                </a:solidFill>
              </a:rPr>
              <a:t>ب- </a:t>
            </a:r>
            <a:r>
              <a:rPr lang="ar-JO" sz="2400" b="1" dirty="0">
                <a:solidFill>
                  <a:srgbClr val="00B050"/>
                </a:solidFill>
              </a:rPr>
              <a:t>المناطق المدارية ذات ضغط مرتفع بسبب</a:t>
            </a:r>
            <a:r>
              <a:rPr lang="ar-JO" sz="2400" b="1" dirty="0" smtClean="0"/>
              <a:t>:</a:t>
            </a:r>
            <a:endParaRPr lang="ar-SA" sz="2400" dirty="0" smtClean="0"/>
          </a:p>
          <a:p>
            <a:r>
              <a:rPr lang="ar-JO" sz="2400" b="1" dirty="0" smtClean="0"/>
              <a:t> </a:t>
            </a:r>
            <a:r>
              <a:rPr lang="ar-SA" sz="2400" b="1" dirty="0" smtClean="0"/>
              <a:t>             </a:t>
            </a:r>
            <a:r>
              <a:rPr lang="ar-JO" sz="2400" b="1" dirty="0" smtClean="0"/>
              <a:t>- </a:t>
            </a:r>
            <a:r>
              <a:rPr lang="ar-JO" sz="2400" b="1" dirty="0"/>
              <a:t>الحركة الرأسية للتيارات الهوائية الهابطة.</a:t>
            </a:r>
            <a:r>
              <a:rPr lang="en-US" sz="2400" dirty="0"/>
              <a:t/>
            </a:r>
            <a:br>
              <a:rPr lang="en-US" sz="2400" dirty="0"/>
            </a:br>
            <a:r>
              <a:rPr lang="ar-SA" sz="2400" dirty="0" smtClean="0"/>
              <a:t>      </a:t>
            </a:r>
            <a:r>
              <a:rPr lang="ar-JO" sz="2400" b="1" dirty="0" smtClean="0">
                <a:solidFill>
                  <a:srgbClr val="00B050"/>
                </a:solidFill>
              </a:rPr>
              <a:t>ج- </a:t>
            </a:r>
            <a:r>
              <a:rPr lang="ar-JO" sz="2400" b="1" dirty="0">
                <a:solidFill>
                  <a:srgbClr val="00B050"/>
                </a:solidFill>
              </a:rPr>
              <a:t>المناطق المعتدلة ذات ضغط منخفض لأنها</a:t>
            </a:r>
            <a:r>
              <a:rPr lang="ar-JO" sz="2400" b="1" dirty="0" smtClean="0"/>
              <a:t>:  </a:t>
            </a:r>
            <a:endParaRPr lang="ar-SA" sz="2400" b="1" dirty="0" smtClean="0"/>
          </a:p>
          <a:p>
            <a:r>
              <a:rPr lang="ar-JO" sz="2400" b="1" dirty="0" smtClean="0"/>
              <a:t> </a:t>
            </a:r>
            <a:r>
              <a:rPr lang="ar-SA" sz="2400" b="1" dirty="0" smtClean="0"/>
              <a:t>      </a:t>
            </a:r>
            <a:r>
              <a:rPr lang="ar-JO" sz="2400" b="1" dirty="0" smtClean="0"/>
              <a:t>- </a:t>
            </a:r>
            <a:r>
              <a:rPr lang="ar-JO" sz="2400" b="1" dirty="0"/>
              <a:t>مناطق تجمع والتقاء كتل هوائية مختلفة فتتكون حركة رأسية لتيارات هوائية </a:t>
            </a:r>
            <a:r>
              <a:rPr lang="ar-JO" sz="2400" b="1" dirty="0" smtClean="0"/>
              <a:t>صاعدة.</a:t>
            </a:r>
            <a:endParaRPr lang="ar-SA" sz="2400" dirty="0" smtClean="0"/>
          </a:p>
          <a:p>
            <a:r>
              <a:rPr lang="ar-SA" sz="2400" b="1" dirty="0">
                <a:solidFill>
                  <a:srgbClr val="00B050"/>
                </a:solidFill>
              </a:rPr>
              <a:t> </a:t>
            </a:r>
            <a:r>
              <a:rPr lang="ar-SA" sz="2400" b="1" dirty="0" smtClean="0">
                <a:solidFill>
                  <a:srgbClr val="00B050"/>
                </a:solidFill>
              </a:rPr>
              <a:t>     </a:t>
            </a:r>
            <a:r>
              <a:rPr lang="ar-JO" sz="2400" b="1" dirty="0" smtClean="0">
                <a:solidFill>
                  <a:srgbClr val="00B050"/>
                </a:solidFill>
              </a:rPr>
              <a:t>د- </a:t>
            </a:r>
            <a:r>
              <a:rPr lang="ar-JO" sz="2400" b="1" dirty="0">
                <a:solidFill>
                  <a:srgbClr val="00B050"/>
                </a:solidFill>
              </a:rPr>
              <a:t>المنطقة القطبية ذات ضغط جوي مرتفع لسببين</a:t>
            </a:r>
            <a:r>
              <a:rPr lang="ar-JO" sz="2400" b="1" dirty="0" smtClean="0">
                <a:solidFill>
                  <a:srgbClr val="00B050"/>
                </a:solidFill>
              </a:rPr>
              <a:t>:</a:t>
            </a:r>
            <a:endParaRPr lang="ar-SA" sz="2400" dirty="0" smtClean="0"/>
          </a:p>
          <a:p>
            <a:r>
              <a:rPr lang="ar-SA" sz="2400" b="1" dirty="0"/>
              <a:t> </a:t>
            </a:r>
            <a:r>
              <a:rPr lang="ar-SA" sz="2400" b="1" dirty="0" smtClean="0"/>
              <a:t>             </a:t>
            </a:r>
            <a:r>
              <a:rPr lang="ar-JO" sz="2400" b="1" dirty="0" smtClean="0"/>
              <a:t>- </a:t>
            </a:r>
            <a:r>
              <a:rPr lang="ar-JO" sz="2400" b="1" dirty="0"/>
              <a:t>برودتها طول </a:t>
            </a:r>
            <a:r>
              <a:rPr lang="ar-JO" sz="2400" b="1" dirty="0" smtClean="0"/>
              <a:t>العام</a:t>
            </a:r>
            <a:endParaRPr lang="ar-SA" sz="2400" b="1" dirty="0"/>
          </a:p>
          <a:p>
            <a:r>
              <a:rPr lang="ar-SA" sz="2400" b="1" dirty="0" smtClean="0"/>
              <a:t>              </a:t>
            </a:r>
            <a:r>
              <a:rPr lang="ar-JO" sz="2000" b="1" dirty="0" smtClean="0"/>
              <a:t>- </a:t>
            </a:r>
            <a:r>
              <a:rPr lang="ar-JO" sz="2000" b="1" dirty="0"/>
              <a:t>الحركة الرأسية للتيارات الهوائية الهابطة. </a:t>
            </a:r>
            <a:r>
              <a:rPr lang="ar-JO" sz="2400" b="1" dirty="0"/>
              <a:t>انظر الشكل ص97.</a:t>
            </a:r>
            <a:r>
              <a:rPr lang="en-US" sz="2400" dirty="0"/>
              <a:t/>
            </a:r>
            <a:br>
              <a:rPr lang="en-US" sz="2400" dirty="0"/>
            </a:br>
            <a:endParaRPr lang="ar-SA" sz="2400" dirty="0"/>
          </a:p>
          <a:p>
            <a:r>
              <a:rPr lang="en-US" sz="2400" dirty="0"/>
              <a:t/>
            </a:r>
            <a:br>
              <a:rPr lang="en-US" sz="2400" dirty="0"/>
            </a:br>
            <a:endParaRPr lang="ar-SA" sz="2400" dirty="0"/>
          </a:p>
          <a:p>
            <a:pPr algn="just"/>
            <a:endParaRPr lang="ar-SA" sz="2400" dirty="0"/>
          </a:p>
        </p:txBody>
      </p:sp>
    </p:spTree>
    <p:extLst>
      <p:ext uri="{BB962C8B-B14F-4D97-AF65-F5344CB8AC3E}">
        <p14:creationId xmlns:p14="http://schemas.microsoft.com/office/powerpoint/2010/main" val="207410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16</a:t>
            </a:fld>
            <a:endParaRPr lang="en-US" dirty="0"/>
          </a:p>
        </p:txBody>
      </p:sp>
      <p:sp>
        <p:nvSpPr>
          <p:cNvPr id="3" name="مستطيل 2"/>
          <p:cNvSpPr/>
          <p:nvPr/>
        </p:nvSpPr>
        <p:spPr>
          <a:xfrm>
            <a:off x="173856" y="228600"/>
            <a:ext cx="9601200" cy="5262979"/>
          </a:xfrm>
          <a:prstGeom prst="rect">
            <a:avLst/>
          </a:prstGeom>
        </p:spPr>
        <p:txBody>
          <a:bodyPr wrap="square">
            <a:spAutoFit/>
          </a:bodyPr>
          <a:lstStyle/>
          <a:p>
            <a:pPr algn="just"/>
            <a:r>
              <a:rPr lang="ar-JO" sz="2400" b="1" dirty="0">
                <a:solidFill>
                  <a:srgbClr val="FF0000"/>
                </a:solidFill>
              </a:rPr>
              <a:t>اختلاف توزيع الضغط الجوي بين الصيف والشتاء</a:t>
            </a:r>
            <a:r>
              <a:rPr lang="ar-JO" sz="2400" b="1" dirty="0" smtClean="0"/>
              <a:t>:</a:t>
            </a:r>
            <a:r>
              <a:rPr lang="en-US" sz="2400" b="1" dirty="0" smtClean="0"/>
              <a:t>                         </a:t>
            </a:r>
            <a:r>
              <a:rPr lang="en-US" sz="2400" dirty="0"/>
              <a:t/>
            </a:r>
            <a:br>
              <a:rPr lang="en-US" sz="2400" dirty="0"/>
            </a:br>
            <a:r>
              <a:rPr lang="ar-SA" sz="2400" dirty="0"/>
              <a:t>    </a:t>
            </a:r>
            <a:r>
              <a:rPr lang="ar-JO" sz="2400" b="1" dirty="0"/>
              <a:t>يعتبر التوزيع الجغرافي السابق ل</a:t>
            </a:r>
            <a:r>
              <a:rPr lang="ar-SA" sz="2400" b="1" dirty="0"/>
              <a:t>ن</a:t>
            </a:r>
            <a:r>
              <a:rPr lang="ar-JO" sz="2400" b="1" dirty="0"/>
              <a:t>طاقات الضغط الجوي توزيعاً</a:t>
            </a:r>
            <a:r>
              <a:rPr lang="ar-SA" sz="2400" b="1" dirty="0"/>
              <a:t> مختلفا</a:t>
            </a:r>
            <a:r>
              <a:rPr lang="ar-JO" sz="2400" b="1" dirty="0"/>
              <a:t>، لأن اختلاف الخصائص الحرارية بين اليابسة والماء يؤدي إلى ظهور تعديلات في الصيف والشتاء ما بين اليابسة والماء وخاصة النصف الشمالي</a:t>
            </a:r>
            <a:r>
              <a:rPr lang="ar-JO" sz="2400" b="1" dirty="0" smtClean="0"/>
              <a:t>.</a:t>
            </a:r>
            <a:r>
              <a:rPr lang="en-US" sz="2400" b="1" dirty="0" smtClean="0"/>
              <a:t>                          </a:t>
            </a:r>
            <a:endParaRPr lang="en-US" sz="2400" dirty="0"/>
          </a:p>
          <a:p>
            <a:pPr algn="just"/>
            <a:r>
              <a:rPr lang="ar-SA" sz="2400" dirty="0" smtClean="0"/>
              <a:t> </a:t>
            </a:r>
            <a:r>
              <a:rPr lang="ar-JO" sz="2400" b="1" dirty="0">
                <a:solidFill>
                  <a:srgbClr val="00B0F0"/>
                </a:solidFill>
              </a:rPr>
              <a:t>ففي فصل الشتاء تصبح المسطحات المائية مراكز ضغط منخفض، وينقسم نطاق الضغط المنخفض </a:t>
            </a:r>
            <a:r>
              <a:rPr lang="ar-JO" sz="2400" b="1" dirty="0" err="1" smtClean="0">
                <a:solidFill>
                  <a:srgbClr val="00B0F0"/>
                </a:solidFill>
              </a:rPr>
              <a:t>للع</a:t>
            </a:r>
            <a:r>
              <a:rPr lang="ar-SA" sz="2400" b="1" dirty="0" smtClean="0">
                <a:solidFill>
                  <a:srgbClr val="00B0F0"/>
                </a:solidFill>
              </a:rPr>
              <a:t>رو</a:t>
            </a:r>
            <a:r>
              <a:rPr lang="ar-JO" sz="2400" b="1" dirty="0" smtClean="0">
                <a:solidFill>
                  <a:srgbClr val="00B0F0"/>
                </a:solidFill>
              </a:rPr>
              <a:t>ض </a:t>
            </a:r>
            <a:r>
              <a:rPr lang="ar-JO" sz="2400" b="1" dirty="0">
                <a:solidFill>
                  <a:srgbClr val="00B0F0"/>
                </a:solidFill>
              </a:rPr>
              <a:t>المعتدلة إلى مركزين رئيسيين هما المنخفض </a:t>
            </a:r>
            <a:r>
              <a:rPr lang="ar-JO" sz="2400" b="1" dirty="0" err="1">
                <a:solidFill>
                  <a:srgbClr val="00B0F0"/>
                </a:solidFill>
              </a:rPr>
              <a:t>الآيسلندي</a:t>
            </a:r>
            <a:r>
              <a:rPr lang="ar-JO" sz="2400" b="1" dirty="0">
                <a:solidFill>
                  <a:srgbClr val="00B0F0"/>
                </a:solidFill>
              </a:rPr>
              <a:t> شمال المحيط الأطلسي والمنخفض </a:t>
            </a:r>
            <a:r>
              <a:rPr lang="ar-JO" sz="2400" b="1" dirty="0" err="1">
                <a:solidFill>
                  <a:srgbClr val="00B0F0"/>
                </a:solidFill>
              </a:rPr>
              <a:t>الآلوشي</a:t>
            </a:r>
            <a:r>
              <a:rPr lang="ar-JO" sz="2400" b="1" dirty="0">
                <a:solidFill>
                  <a:srgbClr val="00B0F0"/>
                </a:solidFill>
              </a:rPr>
              <a:t> شمال المحيط الهادي، بينما يتكون في أواسط القارات في المناطق المعتدلة مراكز ضغط مرتفع متصلة مع نطاق </a:t>
            </a:r>
            <a:r>
              <a:rPr lang="ar-JO" sz="2400" b="1" dirty="0" smtClean="0">
                <a:solidFill>
                  <a:srgbClr val="00B0F0"/>
                </a:solidFill>
              </a:rPr>
              <a:t>الضغط </a:t>
            </a:r>
            <a:r>
              <a:rPr lang="ar-JO" sz="2400" b="1" dirty="0">
                <a:solidFill>
                  <a:srgbClr val="00B0F0"/>
                </a:solidFill>
              </a:rPr>
              <a:t>المداري المرتفع الذي يتزحزح جنوباً تبعاً لحركة الشمس الظاهرية</a:t>
            </a:r>
            <a:r>
              <a:rPr lang="ar-JO" sz="2400" b="1" dirty="0" smtClean="0">
                <a:solidFill>
                  <a:srgbClr val="00B0F0"/>
                </a:solidFill>
              </a:rPr>
              <a:t>.</a:t>
            </a:r>
            <a:r>
              <a:rPr lang="en-US" sz="2400" b="1" dirty="0" smtClean="0">
                <a:solidFill>
                  <a:srgbClr val="00B0F0"/>
                </a:solidFill>
              </a:rPr>
              <a:t>                           </a:t>
            </a:r>
          </a:p>
          <a:p>
            <a:pPr algn="just"/>
            <a:r>
              <a:rPr lang="ar-SA" sz="2400" b="1" dirty="0"/>
              <a:t> </a:t>
            </a:r>
            <a:r>
              <a:rPr lang="ar-JO" sz="2400" b="1" dirty="0"/>
              <a:t>أما في فصل الصيف، فإن نطاقات الضغط الجوي السابقة تتزحزح نحو الشمال، وتصبح المناطق الداخلية من قارتي آسيا وأمريكا الشمالية مراكز ضغط جوي منخفض، وتهب عليها الرياح من المناطق البحرية المجاورة، بينما تصبح المسطحات المائية مراكز ضغط مرتفع .</a:t>
            </a:r>
            <a:endParaRPr lang="ar-SA" sz="2400" dirty="0"/>
          </a:p>
          <a:p>
            <a:pPr algn="just"/>
            <a:r>
              <a:rPr lang="en-US" sz="2400" b="1" dirty="0" smtClean="0">
                <a:solidFill>
                  <a:srgbClr val="00B0F0"/>
                </a:solidFill>
              </a:rPr>
              <a:t> </a:t>
            </a:r>
            <a:r>
              <a:rPr lang="en-US" sz="2400" dirty="0">
                <a:solidFill>
                  <a:srgbClr val="00B0F0"/>
                </a:solidFill>
              </a:rPr>
              <a:t/>
            </a:r>
            <a:br>
              <a:rPr lang="en-US" sz="2400" dirty="0">
                <a:solidFill>
                  <a:srgbClr val="00B0F0"/>
                </a:solidFill>
              </a:rPr>
            </a:br>
            <a:endParaRPr lang="ar-SA" sz="2400" dirty="0"/>
          </a:p>
        </p:txBody>
      </p:sp>
    </p:spTree>
    <p:extLst>
      <p:ext uri="{BB962C8B-B14F-4D97-AF65-F5344CB8AC3E}">
        <p14:creationId xmlns:p14="http://schemas.microsoft.com/office/powerpoint/2010/main" val="656978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solidFill>
            <a:srgbClr val="D9806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543674" y="2166937"/>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dirty="0">
                <a:solidFill>
                  <a:schemeClr val="bg1"/>
                </a:solidFill>
                <a:latin typeface="Calibri" pitchFamily="34" charset="0"/>
              </a:rPr>
              <a:t>بحمد الله</a:t>
            </a:r>
            <a:endParaRPr lang="en-US" sz="7200" dirty="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sp>
        <p:nvSpPr>
          <p:cNvPr id="10" name="Oval 9"/>
          <p:cNvSpPr/>
          <p:nvPr/>
        </p:nvSpPr>
        <p:spPr>
          <a:xfrm>
            <a:off x="858838" y="2215540"/>
            <a:ext cx="2417762" cy="2410435"/>
          </a:xfrm>
          <a:prstGeom prst="ellipse">
            <a:avLst/>
          </a:prstGeom>
          <a:ln/>
        </p:spPr>
        <p:style>
          <a:lnRef idx="2">
            <a:schemeClr val="dk1"/>
          </a:lnRef>
          <a:fillRef idx="1">
            <a:schemeClr val="lt1"/>
          </a:fillRef>
          <a:effectRef idx="0">
            <a:schemeClr val="dk1"/>
          </a:effectRef>
          <a:fontRef idx="minor">
            <a:schemeClr val="dk1"/>
          </a:fontRef>
        </p:style>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4954" y="2581891"/>
            <a:ext cx="1886846" cy="160910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4"/>
          <p:cNvSpPr>
            <a:spLocks noGrp="1"/>
          </p:cNvSpPr>
          <p:nvPr>
            <p:ph type="ctrTitle"/>
          </p:nvPr>
        </p:nvSpPr>
        <p:spPr>
          <a:xfrm>
            <a:off x="762000" y="2133600"/>
            <a:ext cx="8420100" cy="1470025"/>
          </a:xfrm>
        </p:spPr>
        <p:txBody>
          <a:bodyPr/>
          <a:lstStyle/>
          <a:p>
            <a:pPr eaLnBrk="1" hangingPunct="1"/>
            <a:r>
              <a:rPr lang="ar-EG" b="1" dirty="0" smtClean="0">
                <a:effectLst>
                  <a:outerShdw blurRad="38100" dist="38100" dir="2700000" algn="tl">
                    <a:srgbClr val="000000">
                      <a:alpha val="43137"/>
                    </a:srgbClr>
                  </a:outerShdw>
                </a:effectLst>
                <a:cs typeface="Arial" pitchFamily="34" charset="0"/>
              </a:rPr>
              <a:t>المحاضرة</a:t>
            </a:r>
            <a:r>
              <a:rPr lang="ar-SA" b="1" dirty="0" smtClean="0">
                <a:effectLst>
                  <a:outerShdw blurRad="38100" dist="38100" dir="2700000" algn="tl">
                    <a:srgbClr val="000000">
                      <a:alpha val="43137"/>
                    </a:srgbClr>
                  </a:outerShdw>
                </a:effectLst>
                <a:cs typeface="Arial" pitchFamily="34" charset="0"/>
              </a:rPr>
              <a:t> السادسة</a:t>
            </a:r>
            <a:endParaRPr lang="en-US" spc="-150" dirty="0" smtClean="0">
              <a:effectLst>
                <a:outerShdw blurRad="38100" dist="38100" dir="2700000" algn="tl">
                  <a:srgbClr val="000000">
                    <a:alpha val="43137"/>
                  </a:srgbClr>
                </a:outerShdw>
              </a:effectLst>
              <a:latin typeface="ae_AlMateen" pitchFamily="2" charset="-78"/>
              <a:cs typeface="ae_AlMateen" pitchFamily="2" charset="-78"/>
            </a:endParaRPr>
          </a:p>
        </p:txBody>
      </p:sp>
      <p:sp>
        <p:nvSpPr>
          <p:cNvPr id="7" name="Subtitle 5"/>
          <p:cNvSpPr txBox="1">
            <a:spLocks/>
          </p:cNvSpPr>
          <p:nvPr/>
        </p:nvSpPr>
        <p:spPr bwMode="auto">
          <a:xfrm>
            <a:off x="381000" y="4128401"/>
            <a:ext cx="88773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altLang="ar-SA" sz="4000" b="1" dirty="0" smtClean="0">
                <a:solidFill>
                  <a:srgbClr val="FF0000"/>
                </a:solidFill>
              </a:rPr>
              <a:t>الضغط الجوي</a:t>
            </a:r>
            <a:endParaRPr lang="en-US" sz="4000" b="1" spc="50" dirty="0" smtClean="0">
              <a:ln w="11430"/>
              <a:solidFill>
                <a:srgbClr val="FF0000"/>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2</a:t>
            </a:fld>
            <a:endParaRPr lang="en-US" dirty="0"/>
          </a:p>
        </p:txBody>
      </p:sp>
    </p:spTree>
    <p:extLst>
      <p:ext uri="{BB962C8B-B14F-4D97-AF65-F5344CB8AC3E}">
        <p14:creationId xmlns:p14="http://schemas.microsoft.com/office/powerpoint/2010/main" val="27430001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33400" y="1371600"/>
            <a:ext cx="8915400" cy="4724400"/>
          </a:xfrm>
        </p:spPr>
        <p:txBody>
          <a:bodyPr/>
          <a:lstStyle/>
          <a:p>
            <a:pPr>
              <a:defRPr/>
            </a:pPr>
            <a:r>
              <a:rPr lang="ar-SA" sz="2800" b="1" dirty="0"/>
              <a:t> </a:t>
            </a:r>
            <a:r>
              <a:rPr lang="en-US" sz="2800" dirty="0">
                <a:solidFill>
                  <a:srgbClr val="C00000"/>
                </a:solidFill>
              </a:rPr>
              <a:t/>
            </a:r>
            <a:br>
              <a:rPr lang="en-US" sz="2800" dirty="0">
                <a:solidFill>
                  <a:srgbClr val="C00000"/>
                </a:solidFill>
              </a:rPr>
            </a:br>
            <a:r>
              <a:rPr lang="ar-SA" sz="2800" dirty="0">
                <a:solidFill>
                  <a:srgbClr val="C00000"/>
                </a:solidFill>
              </a:rPr>
              <a:t>                 </a:t>
            </a:r>
            <a:r>
              <a:rPr lang="ar-SA" sz="2800" dirty="0" smtClean="0">
                <a:solidFill>
                  <a:srgbClr val="C00000"/>
                </a:solidFill>
              </a:rPr>
              <a:t>  -  </a:t>
            </a:r>
            <a:r>
              <a:rPr lang="ar-JO" sz="2800" b="1" dirty="0">
                <a:solidFill>
                  <a:srgbClr val="C00000"/>
                </a:solidFill>
              </a:rPr>
              <a:t>مفهوم الضغط </a:t>
            </a:r>
            <a:r>
              <a:rPr lang="ar-JO" sz="2800" b="1" dirty="0" smtClean="0">
                <a:solidFill>
                  <a:srgbClr val="C00000"/>
                </a:solidFill>
              </a:rPr>
              <a:t>الجوي</a:t>
            </a:r>
            <a:endParaRPr lang="ar-SA" sz="2800" b="1" dirty="0" smtClean="0">
              <a:solidFill>
                <a:srgbClr val="C00000"/>
              </a:solidFill>
            </a:endParaRPr>
          </a:p>
          <a:p>
            <a:pPr>
              <a:defRPr/>
            </a:pPr>
            <a:r>
              <a:rPr lang="ar-SA" sz="2800" b="1" dirty="0">
                <a:solidFill>
                  <a:srgbClr val="C00000"/>
                </a:solidFill>
              </a:rPr>
              <a:t> </a:t>
            </a:r>
            <a:r>
              <a:rPr lang="ar-SA" sz="2800" b="1" dirty="0" smtClean="0">
                <a:solidFill>
                  <a:srgbClr val="C00000"/>
                </a:solidFill>
              </a:rPr>
              <a:t>                     -</a:t>
            </a:r>
            <a:r>
              <a:rPr lang="ar-SA" sz="2800" dirty="0" smtClean="0">
                <a:solidFill>
                  <a:srgbClr val="C00000"/>
                </a:solidFill>
              </a:rPr>
              <a:t>  </a:t>
            </a:r>
            <a:r>
              <a:rPr lang="ar-JO" sz="2800" b="1" dirty="0">
                <a:solidFill>
                  <a:srgbClr val="C00000"/>
                </a:solidFill>
              </a:rPr>
              <a:t>تغير الضغط الجوي </a:t>
            </a:r>
            <a:r>
              <a:rPr lang="ar-JO" sz="2800" b="1" dirty="0" smtClean="0">
                <a:solidFill>
                  <a:srgbClr val="C00000"/>
                </a:solidFill>
              </a:rPr>
              <a:t>أفقيا</a:t>
            </a:r>
            <a:endParaRPr lang="ar-SA" sz="2800" b="1" dirty="0" smtClean="0">
              <a:solidFill>
                <a:srgbClr val="C00000"/>
              </a:solidFill>
            </a:endParaRPr>
          </a:p>
          <a:p>
            <a:pPr>
              <a:defRPr/>
            </a:pPr>
            <a:r>
              <a:rPr lang="ar-SA" sz="2800" b="1" dirty="0">
                <a:solidFill>
                  <a:srgbClr val="C00000"/>
                </a:solidFill>
              </a:rPr>
              <a:t> </a:t>
            </a:r>
            <a:r>
              <a:rPr lang="ar-SA" sz="2800" b="1" dirty="0" smtClean="0">
                <a:solidFill>
                  <a:srgbClr val="C00000"/>
                </a:solidFill>
              </a:rPr>
              <a:t>                     </a:t>
            </a:r>
            <a:r>
              <a:rPr lang="ar-SA" sz="2800" dirty="0" smtClean="0">
                <a:solidFill>
                  <a:srgbClr val="C00000"/>
                </a:solidFill>
              </a:rPr>
              <a:t>-   </a:t>
            </a:r>
            <a:r>
              <a:rPr lang="ar-JO" sz="2800" b="1" dirty="0">
                <a:solidFill>
                  <a:srgbClr val="C00000"/>
                </a:solidFill>
              </a:rPr>
              <a:t>تمثيل الضغط الجوي في طبقات الجو </a:t>
            </a:r>
            <a:r>
              <a:rPr lang="ar-JO" sz="2800" b="1" dirty="0" smtClean="0">
                <a:solidFill>
                  <a:srgbClr val="C00000"/>
                </a:solidFill>
              </a:rPr>
              <a:t>العليا</a:t>
            </a:r>
            <a:endParaRPr lang="ar-SA" sz="2800" dirty="0">
              <a:solidFill>
                <a:srgbClr val="C00000"/>
              </a:solidFill>
            </a:endParaRPr>
          </a:p>
          <a:p>
            <a:pPr>
              <a:defRPr/>
            </a:pPr>
            <a:r>
              <a:rPr lang="ar-SA" sz="2800" dirty="0" smtClean="0">
                <a:solidFill>
                  <a:srgbClr val="C00000"/>
                </a:solidFill>
              </a:rPr>
              <a:t>                      </a:t>
            </a:r>
            <a:r>
              <a:rPr lang="ar-SA" sz="2800" dirty="0">
                <a:solidFill>
                  <a:srgbClr val="C00000"/>
                </a:solidFill>
              </a:rPr>
              <a:t>-   </a:t>
            </a:r>
            <a:r>
              <a:rPr lang="ar-JO" sz="2800" b="1" dirty="0">
                <a:solidFill>
                  <a:srgbClr val="C00000"/>
                </a:solidFill>
              </a:rPr>
              <a:t>تحدر الضغط </a:t>
            </a:r>
            <a:r>
              <a:rPr lang="ar-JO" sz="2800" b="1" dirty="0" smtClean="0">
                <a:solidFill>
                  <a:srgbClr val="C00000"/>
                </a:solidFill>
              </a:rPr>
              <a:t>الجو</a:t>
            </a:r>
            <a:r>
              <a:rPr lang="ar-SA" sz="2800" b="1" dirty="0" smtClean="0">
                <a:solidFill>
                  <a:srgbClr val="C00000"/>
                </a:solidFill>
              </a:rPr>
              <a:t>ي</a:t>
            </a:r>
          </a:p>
          <a:p>
            <a:pPr>
              <a:defRPr/>
            </a:pPr>
            <a:r>
              <a:rPr lang="ar-SA" sz="2800" b="1" dirty="0">
                <a:solidFill>
                  <a:srgbClr val="C00000"/>
                </a:solidFill>
              </a:rPr>
              <a:t> </a:t>
            </a:r>
            <a:r>
              <a:rPr lang="ar-SA" sz="2800" b="1" dirty="0" smtClean="0">
                <a:solidFill>
                  <a:srgbClr val="C00000"/>
                </a:solidFill>
              </a:rPr>
              <a:t>                     </a:t>
            </a:r>
            <a:r>
              <a:rPr lang="ar-SA" sz="2800" dirty="0" smtClean="0">
                <a:solidFill>
                  <a:srgbClr val="C00000"/>
                </a:solidFill>
              </a:rPr>
              <a:t>-   </a:t>
            </a:r>
            <a:r>
              <a:rPr lang="ar-JO" sz="2800" b="1" dirty="0">
                <a:solidFill>
                  <a:srgbClr val="C00000"/>
                </a:solidFill>
              </a:rPr>
              <a:t>تجمع </a:t>
            </a:r>
            <a:r>
              <a:rPr lang="ar-JO" sz="2800" b="1" dirty="0" smtClean="0">
                <a:solidFill>
                  <a:srgbClr val="C00000"/>
                </a:solidFill>
              </a:rPr>
              <a:t>الهواء وتفرق</a:t>
            </a:r>
            <a:r>
              <a:rPr lang="ar-SA" sz="2800" b="1" dirty="0" smtClean="0">
                <a:solidFill>
                  <a:srgbClr val="C00000"/>
                </a:solidFill>
              </a:rPr>
              <a:t>ه</a:t>
            </a:r>
          </a:p>
          <a:p>
            <a:pPr>
              <a:defRPr/>
            </a:pPr>
            <a:r>
              <a:rPr lang="ar-SA" sz="2800" b="1" dirty="0" smtClean="0">
                <a:solidFill>
                  <a:srgbClr val="C00000"/>
                </a:solidFill>
              </a:rPr>
              <a:t>                      -  </a:t>
            </a:r>
            <a:r>
              <a:rPr lang="ar-JO" sz="2800" b="1" dirty="0" smtClean="0">
                <a:solidFill>
                  <a:srgbClr val="C00000"/>
                </a:solidFill>
              </a:rPr>
              <a:t>التوزيع </a:t>
            </a:r>
            <a:r>
              <a:rPr lang="ar-JO" sz="2800" b="1" dirty="0">
                <a:solidFill>
                  <a:srgbClr val="C00000"/>
                </a:solidFill>
              </a:rPr>
              <a:t>الجغرافي للضغط </a:t>
            </a:r>
            <a:r>
              <a:rPr lang="ar-JO" sz="2800" b="1" dirty="0" smtClean="0">
                <a:solidFill>
                  <a:srgbClr val="C00000"/>
                </a:solidFill>
              </a:rPr>
              <a:t>الجو</a:t>
            </a:r>
            <a:r>
              <a:rPr lang="ar-SA" sz="2800" b="1" dirty="0" smtClean="0">
                <a:solidFill>
                  <a:srgbClr val="C00000"/>
                </a:solidFill>
              </a:rPr>
              <a:t>ي</a:t>
            </a:r>
          </a:p>
          <a:p>
            <a:pPr>
              <a:defRPr/>
            </a:pPr>
            <a:r>
              <a:rPr lang="ar-SA" sz="2800" b="1" dirty="0">
                <a:solidFill>
                  <a:srgbClr val="C00000"/>
                </a:solidFill>
              </a:rPr>
              <a:t> </a:t>
            </a:r>
            <a:r>
              <a:rPr lang="ar-SA" sz="2800" b="1" dirty="0" smtClean="0">
                <a:solidFill>
                  <a:srgbClr val="C00000"/>
                </a:solidFill>
              </a:rPr>
              <a:t>    </a:t>
            </a:r>
            <a:r>
              <a:rPr lang="en-US" sz="2800" dirty="0" smtClean="0">
                <a:solidFill>
                  <a:srgbClr val="C00000"/>
                </a:solidFill>
              </a:rPr>
              <a:t> -                    </a:t>
            </a:r>
            <a:r>
              <a:rPr lang="ar-JO" sz="2800" b="1" dirty="0">
                <a:solidFill>
                  <a:srgbClr val="C00000"/>
                </a:solidFill>
              </a:rPr>
              <a:t>اختلاف توزيع الضغط الجوي بين الصيف والشتاء</a:t>
            </a:r>
            <a:r>
              <a:rPr lang="en-US" sz="2800" dirty="0">
                <a:solidFill>
                  <a:srgbClr val="C00000"/>
                </a:solidFill>
              </a:rPr>
              <a:t/>
            </a:r>
            <a:br>
              <a:rPr lang="en-US" sz="2800" dirty="0">
                <a:solidFill>
                  <a:srgbClr val="C00000"/>
                </a:solidFill>
              </a:rPr>
            </a:br>
            <a:endParaRPr lang="en-US" sz="2800" b="1" dirty="0">
              <a:solidFill>
                <a:schemeClr val="hlink"/>
              </a:solidFill>
            </a:endParaRPr>
          </a:p>
        </p:txBody>
      </p:sp>
      <p:sp>
        <p:nvSpPr>
          <p:cNvPr id="2" name="Title 1"/>
          <p:cNvSpPr>
            <a:spLocks noGrp="1"/>
          </p:cNvSpPr>
          <p:nvPr>
            <p:ph type="title"/>
          </p:nvPr>
        </p:nvSpPr>
        <p:spPr/>
        <p:txBody>
          <a:bodyPr/>
          <a:lstStyle/>
          <a:p>
            <a:pPr algn="ctr"/>
            <a:r>
              <a:rPr lang="ar-JO" sz="3200" b="1" dirty="0">
                <a:solidFill>
                  <a:srgbClr val="C00000"/>
                </a:solidFill>
              </a:rPr>
              <a:t>الفصل الخامس </a:t>
            </a:r>
            <a:r>
              <a:rPr lang="ar-SA" sz="3200" b="1" dirty="0" smtClean="0">
                <a:solidFill>
                  <a:srgbClr val="C00000"/>
                </a:solidFill>
              </a:rPr>
              <a:t>- </a:t>
            </a:r>
            <a:r>
              <a:rPr lang="ar-SA" altLang="ar-SA" sz="3200" b="1" dirty="0" smtClean="0">
                <a:solidFill>
                  <a:schemeClr val="accent1"/>
                </a:solidFill>
              </a:rPr>
              <a:t>الضغط الجوي</a:t>
            </a:r>
            <a:endParaRPr lang="en-US" sz="3200" dirty="0">
              <a:solidFill>
                <a:schemeClr val="accent1"/>
              </a:solidFill>
            </a:endParaRPr>
          </a:p>
        </p:txBody>
      </p:sp>
      <p:sp>
        <p:nvSpPr>
          <p:cNvPr id="4" name="Slide Number Placeholder 3"/>
          <p:cNvSpPr>
            <a:spLocks noGrp="1"/>
          </p:cNvSpPr>
          <p:nvPr>
            <p:ph type="sldNum" sz="quarter" idx="10"/>
          </p:nvPr>
        </p:nvSpPr>
        <p:spPr/>
        <p:txBody>
          <a:bodyPr/>
          <a:lstStyle/>
          <a:p>
            <a:pPr>
              <a:defRPr/>
            </a:pPr>
            <a:fld id="{7B8EA862-7DD5-4A06-BDE1-DB7EC5FAA60C}" type="slidenum">
              <a:rPr lang="ar-SA" smtClean="0"/>
              <a:pPr>
                <a:defRPr/>
              </a:pPr>
              <a:t>3</a:t>
            </a:fld>
            <a:endParaRPr lang="en-US" dirty="0"/>
          </a:p>
        </p:txBody>
      </p:sp>
    </p:spTree>
    <p:extLst>
      <p:ext uri="{BB962C8B-B14F-4D97-AF65-F5344CB8AC3E}">
        <p14:creationId xmlns:p14="http://schemas.microsoft.com/office/powerpoint/2010/main" val="4026373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3"/>
          </p:nvPr>
        </p:nvSpPr>
        <p:spPr>
          <a:xfrm>
            <a:off x="0" y="1281112"/>
            <a:ext cx="9677400" cy="5257800"/>
          </a:xfrm>
        </p:spPr>
        <p:txBody>
          <a:bodyPr/>
          <a:lstStyle/>
          <a:p>
            <a:pPr algn="just">
              <a:defRPr/>
            </a:pPr>
            <a:r>
              <a:rPr lang="ar-JO" sz="2300" b="1" dirty="0" smtClean="0">
                <a:solidFill>
                  <a:srgbClr val="FF0000"/>
                </a:solidFill>
              </a:rPr>
              <a:t>مفهوم الضغط الجوي</a:t>
            </a:r>
            <a:r>
              <a:rPr lang="en-US" sz="2300" b="1" dirty="0" smtClean="0">
                <a:solidFill>
                  <a:srgbClr val="FF0000"/>
                </a:solidFill>
              </a:rPr>
              <a:t>                 </a:t>
            </a:r>
            <a:r>
              <a:rPr lang="en-US" sz="2300" dirty="0"/>
              <a:t/>
            </a:r>
            <a:br>
              <a:rPr lang="en-US" sz="2300" dirty="0"/>
            </a:br>
            <a:r>
              <a:rPr lang="ar-SA" sz="2300" dirty="0"/>
              <a:t>     </a:t>
            </a:r>
            <a:r>
              <a:rPr lang="ar-JO" sz="2300" b="1" dirty="0"/>
              <a:t>هو وزن عمود الهواء الواقع على السنتيميتر المربع الواحد من سطح الأرض ويساوي عند مستوى سطح البحر كيلو</a:t>
            </a:r>
            <a:r>
              <a:rPr lang="ar-SA" sz="2300" b="1" dirty="0"/>
              <a:t>ج</a:t>
            </a:r>
            <a:r>
              <a:rPr lang="ar-JO" sz="2300" b="1" dirty="0"/>
              <a:t>رام واحد لكل سنتيمتر مربع من سطح </a:t>
            </a:r>
            <a:r>
              <a:rPr lang="ar-JO" sz="2300" b="1" dirty="0" smtClean="0"/>
              <a:t>الأرض.</a:t>
            </a:r>
            <a:endParaRPr lang="ar-SA" sz="2300" dirty="0"/>
          </a:p>
          <a:p>
            <a:pPr algn="just">
              <a:defRPr/>
            </a:pPr>
            <a:r>
              <a:rPr lang="ar-SA" sz="2300" b="1" dirty="0" smtClean="0">
                <a:solidFill>
                  <a:srgbClr val="FF0000"/>
                </a:solidFill>
              </a:rPr>
              <a:t>مظاهر </a:t>
            </a:r>
            <a:r>
              <a:rPr lang="en-US" sz="2300" b="1" dirty="0" smtClean="0">
                <a:solidFill>
                  <a:srgbClr val="FF0000"/>
                </a:solidFill>
              </a:rPr>
              <a:t> </a:t>
            </a:r>
            <a:r>
              <a:rPr lang="ar-JO" sz="2300" b="1" dirty="0" smtClean="0">
                <a:solidFill>
                  <a:srgbClr val="FF0000"/>
                </a:solidFill>
              </a:rPr>
              <a:t>تناقص </a:t>
            </a:r>
            <a:r>
              <a:rPr lang="ar-JO" sz="2300" b="1" dirty="0">
                <a:solidFill>
                  <a:srgbClr val="FF0000"/>
                </a:solidFill>
              </a:rPr>
              <a:t>الضغط الجوي بالارتفاع </a:t>
            </a:r>
            <a:r>
              <a:rPr lang="ar-JO" sz="2300" b="1" dirty="0" smtClean="0">
                <a:solidFill>
                  <a:srgbClr val="FF0000"/>
                </a:solidFill>
              </a:rPr>
              <a:t>:</a:t>
            </a:r>
            <a:r>
              <a:rPr lang="en-US" sz="2300" b="1" dirty="0" smtClean="0">
                <a:solidFill>
                  <a:srgbClr val="FF0000"/>
                </a:solidFill>
              </a:rPr>
              <a:t>                      </a:t>
            </a:r>
            <a:r>
              <a:rPr lang="ar-SA" sz="2300" b="1" dirty="0" smtClean="0">
                <a:solidFill>
                  <a:srgbClr val="FF0000"/>
                </a:solidFill>
              </a:rPr>
              <a:t>     </a:t>
            </a:r>
            <a:r>
              <a:rPr lang="en-US" sz="2300" b="1" dirty="0" smtClean="0">
                <a:solidFill>
                  <a:srgbClr val="FF0000"/>
                </a:solidFill>
              </a:rPr>
              <a:t> </a:t>
            </a:r>
            <a:endParaRPr lang="en-US" sz="2300" dirty="0"/>
          </a:p>
          <a:p>
            <a:pPr algn="just">
              <a:defRPr/>
            </a:pPr>
            <a:r>
              <a:rPr lang="ar-JO" sz="2300" b="1" dirty="0" smtClean="0">
                <a:solidFill>
                  <a:srgbClr val="00B0F0"/>
                </a:solidFill>
              </a:rPr>
              <a:t>تتناقص </a:t>
            </a:r>
            <a:r>
              <a:rPr lang="ar-JO" sz="2300" b="1" dirty="0">
                <a:solidFill>
                  <a:srgbClr val="00B0F0"/>
                </a:solidFill>
              </a:rPr>
              <a:t>كتلة الهواء الجوي بالارتفاع وبالتالي يتناقص الضغط الجوي بالارتفاع إلى أعلى، ومعلوم أن أكثر من نصف كتلة الغلاف الجوي توجد على ارتفاع يقل عن (5</a:t>
            </a:r>
            <a:r>
              <a:rPr lang="ar-SA" sz="2300" b="1" dirty="0">
                <a:solidFill>
                  <a:srgbClr val="00B0F0"/>
                </a:solidFill>
              </a:rPr>
              <a:t>,</a:t>
            </a:r>
            <a:r>
              <a:rPr lang="ar-JO" sz="2300" b="1" dirty="0">
                <a:solidFill>
                  <a:srgbClr val="00B0F0"/>
                </a:solidFill>
              </a:rPr>
              <a:t>5 ) كم، كما أن أكثر من (99%) منها توجد على ارتفاع يقل عن (32) كم</a:t>
            </a:r>
            <a:r>
              <a:rPr lang="ar-JO" sz="2300" b="1" dirty="0" smtClean="0">
                <a:solidFill>
                  <a:srgbClr val="00B0F0"/>
                </a:solidFill>
              </a:rPr>
              <a:t>.</a:t>
            </a:r>
            <a:r>
              <a:rPr lang="en-US" sz="2300" b="1" dirty="0" smtClean="0">
                <a:solidFill>
                  <a:srgbClr val="00B0F0"/>
                </a:solidFill>
              </a:rPr>
              <a:t>           </a:t>
            </a:r>
            <a:r>
              <a:rPr lang="ar-SA" sz="2300" b="1" dirty="0" smtClean="0">
                <a:solidFill>
                  <a:srgbClr val="00B0F0"/>
                </a:solidFill>
              </a:rPr>
              <a:t> </a:t>
            </a:r>
            <a:r>
              <a:rPr lang="ar-JO" sz="2300" b="1" dirty="0" smtClean="0">
                <a:solidFill>
                  <a:srgbClr val="00B0F0"/>
                </a:solidFill>
              </a:rPr>
              <a:t> </a:t>
            </a:r>
            <a:endParaRPr lang="en-US" sz="2300" dirty="0"/>
          </a:p>
          <a:p>
            <a:pPr algn="just">
              <a:defRPr/>
            </a:pPr>
            <a:r>
              <a:rPr lang="ar-JO" sz="2300" b="1" dirty="0" smtClean="0"/>
              <a:t>ويتم </a:t>
            </a:r>
            <a:r>
              <a:rPr lang="ar-JO" sz="2300" b="1" dirty="0"/>
              <a:t>بعد ذلك رسم خطوط كنتورية تمثل الارتفاعات التي يوجد عليها ذلك </a:t>
            </a:r>
            <a:r>
              <a:rPr lang="ar-JO" sz="2300" b="1" dirty="0" smtClean="0"/>
              <a:t>المستوى.</a:t>
            </a:r>
            <a:endParaRPr lang="ar-SA" sz="2300" b="1" dirty="0" smtClean="0"/>
          </a:p>
          <a:p>
            <a:pPr algn="just">
              <a:defRPr/>
            </a:pPr>
            <a:endParaRPr lang="en-US" sz="2300" dirty="0"/>
          </a:p>
        </p:txBody>
      </p:sp>
      <p:sp>
        <p:nvSpPr>
          <p:cNvPr id="2" name="Slide Number Placeholder 1"/>
          <p:cNvSpPr>
            <a:spLocks noGrp="1"/>
          </p:cNvSpPr>
          <p:nvPr>
            <p:ph type="sldNum" sz="quarter" idx="10"/>
          </p:nvPr>
        </p:nvSpPr>
        <p:spPr/>
        <p:txBody>
          <a:bodyPr/>
          <a:lstStyle/>
          <a:p>
            <a:pPr>
              <a:defRPr/>
            </a:pPr>
            <a:fld id="{7B8EA862-7DD5-4A06-BDE1-DB7EC5FAA60C}" type="slidenum">
              <a:rPr lang="ar-SA" smtClean="0"/>
              <a:pPr>
                <a:defRPr/>
              </a:pPr>
              <a:t>4</a:t>
            </a:fld>
            <a:endParaRPr lang="en-US" dirty="0"/>
          </a:p>
        </p:txBody>
      </p:sp>
    </p:spTree>
    <p:extLst>
      <p:ext uri="{BB962C8B-B14F-4D97-AF65-F5344CB8AC3E}">
        <p14:creationId xmlns:p14="http://schemas.microsoft.com/office/powerpoint/2010/main" val="279974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5</a:t>
            </a:fld>
            <a:endParaRPr lang="en-US" dirty="0"/>
          </a:p>
        </p:txBody>
      </p:sp>
      <p:sp>
        <p:nvSpPr>
          <p:cNvPr id="3" name="مستطيل 2"/>
          <p:cNvSpPr/>
          <p:nvPr/>
        </p:nvSpPr>
        <p:spPr>
          <a:xfrm>
            <a:off x="457200" y="381000"/>
            <a:ext cx="8763000" cy="4401205"/>
          </a:xfrm>
          <a:prstGeom prst="rect">
            <a:avLst/>
          </a:prstGeom>
        </p:spPr>
        <p:txBody>
          <a:bodyPr wrap="square">
            <a:spAutoFit/>
          </a:bodyPr>
          <a:lstStyle/>
          <a:p>
            <a:pPr marL="0" indent="0">
              <a:buFontTx/>
              <a:buNone/>
            </a:pPr>
            <a:r>
              <a:rPr lang="ar-SA" altLang="ar-SA" sz="2800" b="1" dirty="0">
                <a:solidFill>
                  <a:srgbClr val="FF0000"/>
                </a:solidFill>
              </a:rPr>
              <a:t>تغير الضغط الجوي </a:t>
            </a:r>
            <a:r>
              <a:rPr lang="ar-SA" altLang="ar-SA" sz="2800" b="1" dirty="0" smtClean="0">
                <a:solidFill>
                  <a:srgbClr val="FF0000"/>
                </a:solidFill>
              </a:rPr>
              <a:t>أفقياً: </a:t>
            </a:r>
            <a:endParaRPr lang="ar-SA" altLang="ar-SA" sz="2800" b="1" dirty="0">
              <a:solidFill>
                <a:srgbClr val="FF0000"/>
              </a:solidFill>
            </a:endParaRPr>
          </a:p>
          <a:p>
            <a:pPr marL="0" indent="0" algn="just">
              <a:buFontTx/>
              <a:buNone/>
            </a:pPr>
            <a:r>
              <a:rPr lang="ar-SA" altLang="ar-SA" sz="2800" b="1" dirty="0"/>
              <a:t>يختلف مقدار الضغط الجوي من مكان لأخر, كما أنه يتغير في المكان نفسه من وقت لآخر. لكن التباين الأفقي للضغط الجوي ضئيل جداً, إذا قورن بالتغير السريع للضغط الجوي بالارتفاع. </a:t>
            </a:r>
            <a:endParaRPr lang="ar-SA" altLang="ar-SA" sz="2800" b="1" dirty="0" smtClean="0"/>
          </a:p>
          <a:p>
            <a:pPr marL="0" indent="0" algn="just">
              <a:buFontTx/>
              <a:buNone/>
            </a:pPr>
            <a:r>
              <a:rPr lang="ar-SA" altLang="ar-SA" sz="2800" b="1" dirty="0" smtClean="0"/>
              <a:t>وأهم </a:t>
            </a:r>
            <a:r>
              <a:rPr lang="ar-SA" altLang="ar-SA" sz="2800" b="1" dirty="0"/>
              <a:t>عامل يؤثر علي الاختلافات الأفقية للضغط الجوي هو تعاقب الكتل الهوائية, فإن الضغط الجوي يتغير بالزيادة أو النقصان</a:t>
            </a:r>
            <a:r>
              <a:rPr lang="ar-SA" altLang="ar-SA" sz="2800" b="1" dirty="0" smtClean="0"/>
              <a:t>.</a:t>
            </a:r>
          </a:p>
          <a:p>
            <a:pPr marL="0" indent="0" algn="just">
              <a:buFontTx/>
              <a:buNone/>
            </a:pPr>
            <a:r>
              <a:rPr lang="ar-SA" altLang="ar-SA" sz="2800" b="1" dirty="0" smtClean="0"/>
              <a:t> </a:t>
            </a:r>
            <a:r>
              <a:rPr lang="ar-SA" altLang="ar-SA" sz="2800" b="1" dirty="0"/>
              <a:t>وأهم الأسباب التي تجعل الضغط الجوي المصاحب لأية كتلة هوائية يختلف عن الضغط المصاحب لأية كتلة أخري, هي درجة الحرارة, والرطوبة وطبيعة حركة الرياح. فالضغط الجوي المصاحب لأية كتلة هوائية باردة جافة يزيد علي الضغط الجوي لأية كتلة دافئة رطبة.  </a:t>
            </a:r>
            <a:endParaRPr lang="en-US" altLang="ar-SA" sz="2800" b="1" dirty="0"/>
          </a:p>
        </p:txBody>
      </p:sp>
    </p:spTree>
    <p:extLst>
      <p:ext uri="{BB962C8B-B14F-4D97-AF65-F5344CB8AC3E}">
        <p14:creationId xmlns:p14="http://schemas.microsoft.com/office/powerpoint/2010/main" val="49503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6</a:t>
            </a:fld>
            <a:endParaRPr lang="en-US" dirty="0"/>
          </a:p>
        </p:txBody>
      </p:sp>
      <p:sp>
        <p:nvSpPr>
          <p:cNvPr id="3" name="مستطيل 2"/>
          <p:cNvSpPr/>
          <p:nvPr/>
        </p:nvSpPr>
        <p:spPr>
          <a:xfrm>
            <a:off x="152400" y="533400"/>
            <a:ext cx="9144000" cy="4401205"/>
          </a:xfrm>
          <a:prstGeom prst="rect">
            <a:avLst/>
          </a:prstGeom>
        </p:spPr>
        <p:txBody>
          <a:bodyPr wrap="square">
            <a:spAutoFit/>
          </a:bodyPr>
          <a:lstStyle/>
          <a:p>
            <a:pPr marL="0" indent="0" algn="just">
              <a:buFontTx/>
              <a:buNone/>
            </a:pPr>
            <a:r>
              <a:rPr lang="ar-SA" altLang="ar-SA" sz="2800" dirty="0"/>
              <a:t>-</a:t>
            </a:r>
            <a:r>
              <a:rPr lang="ar-SA" altLang="ar-SA" sz="2800" b="1" dirty="0"/>
              <a:t>ويتم تمثيل التوزيع الجغرافي للضغط الجوي في خرائط الطقس برسم خطوط وهمية تصل بين الأماكن التي يكون الضغط فيها </a:t>
            </a:r>
            <a:r>
              <a:rPr lang="ar-SA" altLang="ar-SA" sz="2800" b="1" dirty="0" smtClean="0"/>
              <a:t>متساوياً, </a:t>
            </a:r>
            <a:r>
              <a:rPr lang="ar-SA" altLang="ar-SA" sz="2800" b="1" dirty="0"/>
              <a:t>وتعرف تلك الخطوط بخطوط تساوي الضغط</a:t>
            </a:r>
            <a:r>
              <a:rPr lang="ar-SA" altLang="ar-SA" sz="2800" b="1" dirty="0" smtClean="0"/>
              <a:t>.</a:t>
            </a:r>
          </a:p>
          <a:p>
            <a:pPr marL="0" indent="0" algn="just">
              <a:buFontTx/>
              <a:buNone/>
            </a:pPr>
            <a:r>
              <a:rPr lang="ar-SA" altLang="ar-SA" sz="2800" b="1" dirty="0" smtClean="0"/>
              <a:t> </a:t>
            </a:r>
            <a:r>
              <a:rPr lang="ar-SA" altLang="ar-SA" sz="2800" b="1" dirty="0"/>
              <a:t>وتكتسب خطوط تساوي الضغط أهمية خاصة في تحليل خرائط الطقس والتنبؤ الجوي ولعل السبب في ذلك هو الارتباط المباشر بين تلك الخطوط وسرعة الرياح واتجاهها, وتكون الجبهات والمنخفضات الجوية وغيرها. </a:t>
            </a:r>
            <a:endParaRPr lang="ar-SA" altLang="ar-SA" sz="2800" b="1" dirty="0" smtClean="0"/>
          </a:p>
          <a:p>
            <a:pPr marL="0" indent="0" algn="just">
              <a:buFontTx/>
              <a:buNone/>
            </a:pPr>
            <a:r>
              <a:rPr lang="ar-SA" altLang="ar-SA" sz="2800" b="1" dirty="0" smtClean="0"/>
              <a:t>وتعدل </a:t>
            </a:r>
            <a:r>
              <a:rPr lang="ar-SA" altLang="ar-SA" sz="2800" b="1" dirty="0"/>
              <a:t>القراءات الفعلية للضغط الجوي عند مستوي سطح البحر. وهي تعدل عادة بزيادة </a:t>
            </a:r>
            <a:r>
              <a:rPr lang="ar-SA" altLang="ar-SA" sz="2800" b="1" dirty="0" err="1"/>
              <a:t>ميلليبار</a:t>
            </a:r>
            <a:r>
              <a:rPr lang="ar-SA" altLang="ar-SA" sz="2800" b="1" dirty="0"/>
              <a:t> واحد لكل 10-13 مترا. ويبلغ الضغط الجوي عند مستوي سطح البحر 1013.25 </a:t>
            </a:r>
            <a:r>
              <a:rPr lang="ar-SA" altLang="ar-SA" sz="2800" b="1" dirty="0" err="1"/>
              <a:t>ميلليبار</a:t>
            </a:r>
            <a:r>
              <a:rPr lang="ar-SA" altLang="ar-SA" sz="2800" b="1" dirty="0"/>
              <a:t>, ولكنه يتراوح في العادة بين 980 و1048 </a:t>
            </a:r>
            <a:r>
              <a:rPr lang="ar-SA" altLang="ar-SA" sz="2800" b="1" dirty="0" err="1"/>
              <a:t>ميلليبار</a:t>
            </a:r>
            <a:r>
              <a:rPr lang="ar-SA" altLang="ar-SA" sz="2800" b="1" dirty="0"/>
              <a:t>. </a:t>
            </a:r>
            <a:endParaRPr lang="en-US" altLang="ar-SA" sz="2800" b="1" dirty="0"/>
          </a:p>
        </p:txBody>
      </p:sp>
    </p:spTree>
    <p:extLst>
      <p:ext uri="{BB962C8B-B14F-4D97-AF65-F5344CB8AC3E}">
        <p14:creationId xmlns:p14="http://schemas.microsoft.com/office/powerpoint/2010/main" val="1082319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رقم الشريحة 1"/>
          <p:cNvSpPr>
            <a:spLocks noGrp="1"/>
          </p:cNvSpPr>
          <p:nvPr>
            <p:ph type="sldNum" sz="quarter" idx="10"/>
          </p:nvPr>
        </p:nvSpPr>
        <p:spPr/>
        <p:txBody>
          <a:bodyPr/>
          <a:lstStyle/>
          <a:p>
            <a:pPr>
              <a:defRPr/>
            </a:pPr>
            <a:fld id="{7B8EA862-7DD5-4A06-BDE1-DB7EC5FAA60C}" type="slidenum">
              <a:rPr lang="ar-SA" smtClean="0"/>
              <a:pPr>
                <a:defRPr/>
              </a:pPr>
              <a:t>7</a:t>
            </a:fld>
            <a:endParaRPr lang="en-US" dirty="0"/>
          </a:p>
        </p:txBody>
      </p:sp>
      <p:sp>
        <p:nvSpPr>
          <p:cNvPr id="3" name="مستطيل 2"/>
          <p:cNvSpPr/>
          <p:nvPr/>
        </p:nvSpPr>
        <p:spPr>
          <a:xfrm>
            <a:off x="364356" y="609600"/>
            <a:ext cx="9389244" cy="5262979"/>
          </a:xfrm>
          <a:prstGeom prst="rect">
            <a:avLst/>
          </a:prstGeom>
        </p:spPr>
        <p:txBody>
          <a:bodyPr wrap="square">
            <a:spAutoFit/>
          </a:bodyPr>
          <a:lstStyle/>
          <a:p>
            <a:pPr marL="0" indent="0" algn="just">
              <a:buFontTx/>
              <a:buNone/>
            </a:pPr>
            <a:r>
              <a:rPr lang="ar-SA" altLang="ar-SA" sz="2800" b="1" dirty="0">
                <a:solidFill>
                  <a:srgbClr val="FF0000"/>
                </a:solidFill>
              </a:rPr>
              <a:t>تمثيل الضغط الجوي في الطبقات الجوية العليا: </a:t>
            </a:r>
          </a:p>
          <a:p>
            <a:pPr marL="0" indent="0" algn="just">
              <a:buFontTx/>
              <a:buNone/>
            </a:pPr>
            <a:r>
              <a:rPr lang="ar-SA" altLang="ar-SA" sz="2800" b="1" dirty="0"/>
              <a:t>يستخدم لتمثيل اختلافات الضغط الجوي في طبقات الجو العليا أسلوب آخر مختلف عن خطوط تساوي الضغط</a:t>
            </a:r>
            <a:r>
              <a:rPr lang="ar-SA" altLang="ar-SA" sz="2800" b="1" dirty="0" smtClean="0"/>
              <a:t>.</a:t>
            </a:r>
          </a:p>
          <a:p>
            <a:pPr marL="0" indent="0" algn="just">
              <a:buFontTx/>
              <a:buNone/>
            </a:pPr>
            <a:r>
              <a:rPr lang="ar-SA" altLang="ar-SA" sz="2800" b="1" dirty="0" smtClean="0"/>
              <a:t> </a:t>
            </a:r>
            <a:r>
              <a:rPr lang="ar-SA" altLang="ar-SA" sz="2800" b="1" dirty="0"/>
              <a:t>ويعتمد ذلك الأسلوب علي اختيار مستوي معين للضغط الجوي كمستوي 500 </a:t>
            </a:r>
            <a:r>
              <a:rPr lang="ar-SA" altLang="ar-SA" sz="2800" b="1" dirty="0" err="1"/>
              <a:t>ميلليبار</a:t>
            </a:r>
            <a:r>
              <a:rPr lang="ar-SA" altLang="ar-SA" sz="2800" b="1" dirty="0"/>
              <a:t> ويدل ارتفاع منسوب تلك الخطوط علي ارتفاع الضغط, بينما يدل انخفاضه علي ارتفاع الضغط</a:t>
            </a:r>
            <a:r>
              <a:rPr lang="ar-SA" altLang="ar-SA" sz="2800" b="1" dirty="0" smtClean="0"/>
              <a:t>.</a:t>
            </a:r>
          </a:p>
          <a:p>
            <a:pPr algn="just">
              <a:defRPr/>
            </a:pPr>
            <a:r>
              <a:rPr lang="ar-JO" sz="2800" b="1" dirty="0">
                <a:solidFill>
                  <a:srgbClr val="FF0000"/>
                </a:solidFill>
              </a:rPr>
              <a:t>تحدر الضغط الجوي</a:t>
            </a:r>
            <a:r>
              <a:rPr lang="en-US" sz="2800" b="1" dirty="0">
                <a:solidFill>
                  <a:srgbClr val="FF0000"/>
                </a:solidFill>
              </a:rPr>
              <a:t>Pressure Gradient </a:t>
            </a:r>
            <a:r>
              <a:rPr lang="ar-SA" sz="2800" b="1" dirty="0">
                <a:solidFill>
                  <a:srgbClr val="FF0000"/>
                </a:solidFill>
              </a:rPr>
              <a:t> </a:t>
            </a:r>
            <a:endParaRPr lang="ar-SA" sz="2800" b="1" dirty="0" smtClean="0">
              <a:solidFill>
                <a:srgbClr val="FF0000"/>
              </a:solidFill>
            </a:endParaRPr>
          </a:p>
          <a:p>
            <a:pPr algn="just">
              <a:defRPr/>
            </a:pPr>
            <a:r>
              <a:rPr lang="ar-JO" sz="2800" b="1" dirty="0" smtClean="0"/>
              <a:t>يوصف </a:t>
            </a:r>
            <a:r>
              <a:rPr lang="ar-JO" sz="2800" b="1" dirty="0"/>
              <a:t>الضغط الجوي بكونه إما مرتفعاً أو منخفضاً، فعندما يكون الضغط الجوي في منطقــة معينة أقل منه في المناطق المحيطة تصبح تلك المنطقة ذات ضغط جوي منخفض، أما إذا كان الضغط في تلك المنطقة أكبر منه في المناطق المحيطة، فإنها تصبح ذات ضغط جوي مرتفع </a:t>
            </a:r>
            <a:endParaRPr lang="en-US" sz="2800" b="1" dirty="0">
              <a:solidFill>
                <a:schemeClr val="hlink"/>
              </a:solidFill>
            </a:endParaRPr>
          </a:p>
          <a:p>
            <a:pPr marL="0" indent="0" algn="just">
              <a:buFontTx/>
              <a:buNone/>
            </a:pPr>
            <a:r>
              <a:rPr lang="ar-SA" altLang="ar-SA" sz="2800" b="1" dirty="0" smtClean="0"/>
              <a:t> </a:t>
            </a:r>
            <a:endParaRPr lang="en-US" altLang="ar-SA" sz="2800" b="1" dirty="0"/>
          </a:p>
        </p:txBody>
      </p:sp>
    </p:spTree>
    <p:extLst>
      <p:ext uri="{BB962C8B-B14F-4D97-AF65-F5344CB8AC3E}">
        <p14:creationId xmlns:p14="http://schemas.microsoft.com/office/powerpoint/2010/main" val="339108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1371600"/>
            <a:ext cx="9601200" cy="4984750"/>
          </a:xfrm>
        </p:spPr>
        <p:txBody>
          <a:bodyPr/>
          <a:lstStyle/>
          <a:p>
            <a:pPr algn="just"/>
            <a:r>
              <a:rPr lang="ar-SA" b="1" dirty="0"/>
              <a:t> </a:t>
            </a:r>
            <a:r>
              <a:rPr lang="ar-SA" b="1" dirty="0" smtClean="0"/>
              <a:t>   </a:t>
            </a:r>
            <a:r>
              <a:rPr lang="ar-JO" b="1" dirty="0" smtClean="0"/>
              <a:t>تتحرك </a:t>
            </a:r>
            <a:r>
              <a:rPr lang="ar-JO" b="1" dirty="0"/>
              <a:t>الرياح من مراكز الضغط الجوي المرتفع إلى مراكز الضغط الجوي المنخفض، وتخرج الرياح من مراكز الضغط المرتفع في حركة مع اتجاه دوران عقارب الساعة، بينما تدور حول مراكـز الضغط المنخفض الجـوي فـي حـركة معاكسة لاتجاه عقارب الساعة</a:t>
            </a:r>
            <a:r>
              <a:rPr lang="ar-SA" b="1" dirty="0"/>
              <a:t>، </a:t>
            </a:r>
            <a:r>
              <a:rPr lang="ar-JO" b="1" dirty="0"/>
              <a:t>ويعود سبب هذه الآلية في حركة الرياح إلى القوة </a:t>
            </a:r>
            <a:r>
              <a:rPr lang="ar-JO" b="1" dirty="0" err="1"/>
              <a:t>الكارولية</a:t>
            </a:r>
            <a:r>
              <a:rPr lang="en-US" b="1" dirty="0"/>
              <a:t> </a:t>
            </a:r>
            <a:r>
              <a:rPr lang="en-US" b="1" dirty="0" err="1" smtClean="0"/>
              <a:t>coriolus</a:t>
            </a:r>
            <a:r>
              <a:rPr lang="en-US" b="1" dirty="0" smtClean="0"/>
              <a:t>  </a:t>
            </a:r>
            <a:r>
              <a:rPr lang="ar-JO" b="1" dirty="0" smtClean="0"/>
              <a:t> </a:t>
            </a:r>
            <a:r>
              <a:rPr lang="en-US" b="1" dirty="0"/>
              <a:t>force</a:t>
            </a:r>
            <a:r>
              <a:rPr lang="ar-JO" b="1" dirty="0"/>
              <a:t> </a:t>
            </a:r>
            <a:r>
              <a:rPr lang="ar-SA" b="1" dirty="0"/>
              <a:t> </a:t>
            </a:r>
            <a:r>
              <a:rPr lang="ar-SA" b="1" dirty="0" smtClean="0"/>
              <a:t> </a:t>
            </a:r>
            <a:r>
              <a:rPr lang="en-US" b="1" dirty="0" smtClean="0"/>
              <a:t>  </a:t>
            </a:r>
          </a:p>
          <a:p>
            <a:pPr algn="just"/>
            <a:r>
              <a:rPr lang="en-US" b="1" dirty="0" smtClean="0"/>
              <a:t>  </a:t>
            </a:r>
            <a:r>
              <a:rPr lang="ar-JO" b="1" dirty="0" smtClean="0"/>
              <a:t>أو </a:t>
            </a:r>
            <a:r>
              <a:rPr lang="ar-JO" b="1" dirty="0"/>
              <a:t>تأثير دوران الأرض حول محورها والذي يؤثر في اتجاه الرياح ويحرفها إلى يمين اتجاهها في نصف الكرة الشمالي والى يسار اتجاهها في نصف الكرة الجنوبي.</a:t>
            </a:r>
            <a:endParaRPr lang="en-US" altLang="ar-SA" b="1" dirty="0"/>
          </a:p>
        </p:txBody>
      </p:sp>
      <p:sp>
        <p:nvSpPr>
          <p:cNvPr id="4" name="عنصر نائب لرقم الشريحة 3"/>
          <p:cNvSpPr>
            <a:spLocks noGrp="1"/>
          </p:cNvSpPr>
          <p:nvPr>
            <p:ph type="sldNum" sz="quarter" idx="10"/>
          </p:nvPr>
        </p:nvSpPr>
        <p:spPr/>
        <p:txBody>
          <a:bodyPr/>
          <a:lstStyle/>
          <a:p>
            <a:pPr>
              <a:defRPr/>
            </a:pPr>
            <a:fld id="{7B8EA862-7DD5-4A06-BDE1-DB7EC5FAA60C}" type="slidenum">
              <a:rPr lang="ar-SA" smtClean="0"/>
              <a:pPr>
                <a:defRPr/>
              </a:pPr>
              <a:t>8</a:t>
            </a:fld>
            <a:endParaRPr lang="en-US" dirty="0"/>
          </a:p>
        </p:txBody>
      </p:sp>
    </p:spTree>
    <p:extLst>
      <p:ext uri="{BB962C8B-B14F-4D97-AF65-F5344CB8AC3E}">
        <p14:creationId xmlns:p14="http://schemas.microsoft.com/office/powerpoint/2010/main" val="289431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95300" y="1600200"/>
            <a:ext cx="9105900" cy="4648200"/>
          </a:xfrm>
        </p:spPr>
        <p:txBody>
          <a:bodyPr/>
          <a:lstStyle/>
          <a:p>
            <a:pPr algn="just">
              <a:lnSpc>
                <a:spcPct val="80000"/>
              </a:lnSpc>
            </a:pPr>
            <a:r>
              <a:rPr lang="ar-SA" b="1" dirty="0"/>
              <a:t> </a:t>
            </a:r>
            <a:r>
              <a:rPr lang="en-US" b="1" dirty="0" smtClean="0"/>
              <a:t>  </a:t>
            </a:r>
            <a:r>
              <a:rPr lang="ar-JO" b="1" dirty="0" smtClean="0"/>
              <a:t>ويعرف </a:t>
            </a:r>
            <a:r>
              <a:rPr lang="ar-JO" b="1" dirty="0"/>
              <a:t>معدل تناقص الضغط الجوي بين مراكز الضغط المر</a:t>
            </a:r>
            <a:r>
              <a:rPr lang="ar-SA" b="1" dirty="0"/>
              <a:t>ت</a:t>
            </a:r>
            <a:r>
              <a:rPr lang="ar-JO" b="1" dirty="0"/>
              <a:t>فع ومركز الضغط المنخفض بتحدر الضغط، ويزداد تحدر الضغط الجوي مع زيادة التباين في قيم مركز الضغط </a:t>
            </a:r>
            <a:r>
              <a:rPr lang="ar-JO" b="1" dirty="0" smtClean="0"/>
              <a:t>المر</a:t>
            </a:r>
            <a:r>
              <a:rPr lang="ar-SA" b="1" dirty="0" smtClean="0"/>
              <a:t>ت</a:t>
            </a:r>
            <a:r>
              <a:rPr lang="ar-JO" b="1" dirty="0" smtClean="0"/>
              <a:t>فع </a:t>
            </a:r>
            <a:r>
              <a:rPr lang="ar-JO" b="1" dirty="0"/>
              <a:t>ومركز الضغط المنخفض، وتزداد بالتالي سرعة الرياح، ويستدل عن تقارب خطوط الضغط المتساوي على خرائط الطقس بوجود تحدر في الضغط الجوي (علاقة طردية</a:t>
            </a:r>
            <a:r>
              <a:rPr lang="ar-JO" b="1" dirty="0" smtClean="0"/>
              <a:t>).</a:t>
            </a:r>
            <a:r>
              <a:rPr lang="en-US" b="1" dirty="0" smtClean="0"/>
              <a:t>           </a:t>
            </a:r>
            <a:r>
              <a:rPr lang="en-US" dirty="0"/>
              <a:t/>
            </a:r>
            <a:br>
              <a:rPr lang="en-US" dirty="0"/>
            </a:br>
            <a:endParaRPr lang="en-US" altLang="ar-SA" b="1" dirty="0"/>
          </a:p>
        </p:txBody>
      </p:sp>
      <p:sp>
        <p:nvSpPr>
          <p:cNvPr id="4" name="عنصر نائب لرقم الشريحة 3"/>
          <p:cNvSpPr>
            <a:spLocks noGrp="1"/>
          </p:cNvSpPr>
          <p:nvPr>
            <p:ph type="sldNum" sz="quarter" idx="10"/>
          </p:nvPr>
        </p:nvSpPr>
        <p:spPr/>
        <p:txBody>
          <a:bodyPr/>
          <a:lstStyle/>
          <a:p>
            <a:pPr>
              <a:defRPr/>
            </a:pPr>
            <a:fld id="{7B8EA862-7DD5-4A06-BDE1-DB7EC5FAA60C}" type="slidenum">
              <a:rPr lang="ar-SA" smtClean="0"/>
              <a:pPr>
                <a:defRPr/>
              </a:pPr>
              <a:t>9</a:t>
            </a:fld>
            <a:endParaRPr lang="en-US" dirty="0"/>
          </a:p>
        </p:txBody>
      </p:sp>
    </p:spTree>
    <p:extLst>
      <p:ext uri="{BB962C8B-B14F-4D97-AF65-F5344CB8AC3E}">
        <p14:creationId xmlns:p14="http://schemas.microsoft.com/office/powerpoint/2010/main" val="238470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نسق Offic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rts.pptx" id="{0DB676BE-95CC-40C6-85AF-7FC634710288}" vid="{C55E0FB7-C7F4-4BBE-82DE-4603F7F43E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الاداب</Template>
  <TotalTime>287</TotalTime>
  <Words>833</Words>
  <Application>Microsoft Office PowerPoint</Application>
  <PresentationFormat>A4 Paper (210x297 mm)</PresentationFormat>
  <Paragraphs>95</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ae_AlMateen</vt:lpstr>
      <vt:lpstr>Arial</vt:lpstr>
      <vt:lpstr>Calibri</vt:lpstr>
      <vt:lpstr>Times New Roman</vt:lpstr>
      <vt:lpstr>نسق Office</vt:lpstr>
      <vt:lpstr>PowerPoint Presentation</vt:lpstr>
      <vt:lpstr>المحاضرة السادسة</vt:lpstr>
      <vt:lpstr>الفصل الخامس - الضغط الجوي</vt:lpstr>
      <vt:lpstr>PowerPoint Presentation</vt:lpstr>
      <vt:lpstr>PowerPoint Presentation</vt:lpstr>
      <vt:lpstr>PowerPoint Presentation</vt:lpstr>
      <vt:lpstr>PowerPoint Presentation</vt:lpstr>
      <vt:lpstr>PowerPoint Presentation</vt:lpstr>
      <vt:lpstr>PowerPoint Presentation</vt:lpstr>
      <vt:lpstr>تجمع الهواء وتفرقه :</vt:lpstr>
      <vt:lpstr>العوامل المؤثرة في التوزيع الجغرافي للضغط الجوي:</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mohamed abuelhassan mukhtar</dc:creator>
  <cp:lastModifiedBy>Bassim Ali Yoseif Alsabbgh</cp:lastModifiedBy>
  <cp:revision>81</cp:revision>
  <dcterms:created xsi:type="dcterms:W3CDTF">2016-02-01T07:53:43Z</dcterms:created>
  <dcterms:modified xsi:type="dcterms:W3CDTF">2016-02-22T07:10:41Z</dcterms:modified>
</cp:coreProperties>
</file>