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268" r:id="rId4"/>
    <p:sldId id="276" r:id="rId5"/>
    <p:sldId id="272" r:id="rId6"/>
    <p:sldId id="275" r:id="rId7"/>
    <p:sldId id="273" r:id="rId8"/>
    <p:sldId id="274" r:id="rId9"/>
    <p:sldId id="277" r:id="rId10"/>
    <p:sldId id="292" r:id="rId11"/>
    <p:sldId id="293" r:id="rId12"/>
    <p:sldId id="294" r:id="rId13"/>
    <p:sldId id="295" r:id="rId14"/>
    <p:sldId id="296" r:id="rId15"/>
    <p:sldId id="279" r:id="rId16"/>
    <p:sldId id="280" r:id="rId17"/>
    <p:sldId id="297" r:id="rId18"/>
    <p:sldId id="298" r:id="rId19"/>
    <p:sldId id="299" r:id="rId20"/>
    <p:sldId id="281" r:id="rId21"/>
    <p:sldId id="282" r:id="rId22"/>
    <p:sldId id="300" r:id="rId23"/>
    <p:sldId id="301" r:id="rId24"/>
    <p:sldId id="302" r:id="rId25"/>
    <p:sldId id="283" r:id="rId26"/>
    <p:sldId id="284" r:id="rId27"/>
    <p:sldId id="303" r:id="rId28"/>
    <p:sldId id="304" r:id="rId29"/>
    <p:sldId id="305" r:id="rId30"/>
    <p:sldId id="271" r:id="rId31"/>
    <p:sldId id="289" r:id="rId32"/>
    <p:sldId id="306" r:id="rId33"/>
    <p:sldId id="307" r:id="rId34"/>
    <p:sldId id="285" r:id="rId35"/>
    <p:sldId id="288" r:id="rId36"/>
    <p:sldId id="308" r:id="rId37"/>
    <p:sldId id="309" r:id="rId38"/>
    <p:sldId id="286" r:id="rId39"/>
    <p:sldId id="287" r:id="rId40"/>
    <p:sldId id="310" r:id="rId41"/>
    <p:sldId id="311" r:id="rId42"/>
    <p:sldId id="290" r:id="rId43"/>
    <p:sldId id="313" r:id="rId44"/>
    <p:sldId id="312" r:id="rId45"/>
    <p:sldId id="291" r:id="rId46"/>
    <p:sldId id="314" r:id="rId4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02" autoAdjust="0"/>
    <p:restoredTop sz="94660"/>
  </p:normalViewPr>
  <p:slideViewPr>
    <p:cSldViewPr>
      <p:cViewPr varScale="1">
        <p:scale>
          <a:sx n="49" d="100"/>
          <a:sy n="49" d="100"/>
        </p:scale>
        <p:origin x="-8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38.wmf"/><Relationship Id="rId4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25.wmf"/><Relationship Id="rId4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32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38.wmf"/><Relationship Id="rId4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25.wmf"/><Relationship Id="rId4" Type="http://schemas.openxmlformats.org/officeDocument/2006/relationships/image" Target="../media/image7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32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0.wmf"/><Relationship Id="rId4" Type="http://schemas.openxmlformats.org/officeDocument/2006/relationships/image" Target="../media/image9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94.wmf"/><Relationship Id="rId1" Type="http://schemas.openxmlformats.org/officeDocument/2006/relationships/image" Target="../media/image88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80.wmf"/><Relationship Id="rId4" Type="http://schemas.openxmlformats.org/officeDocument/2006/relationships/image" Target="../media/image9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32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32.wmf"/><Relationship Id="rId1" Type="http://schemas.openxmlformats.org/officeDocument/2006/relationships/image" Target="../media/image110.wmf"/><Relationship Id="rId4" Type="http://schemas.openxmlformats.org/officeDocument/2006/relationships/image" Target="../media/image1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2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D24E799D-9A36-4392-93FE-21BE56DA91A5}" type="datetimeFigureOut">
              <a:rPr lang="ar-SA"/>
              <a:pPr>
                <a:defRPr/>
              </a:pPr>
              <a:t>11/12/1437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dirty="0" smtClean="0"/>
              <a:t>انقر لتحرير أنماط النص الرئيسي</a:t>
            </a:r>
          </a:p>
          <a:p>
            <a:pPr lvl="1"/>
            <a:r>
              <a:rPr lang="ar-SA" noProof="0" dirty="0" smtClean="0"/>
              <a:t>المستوى الثاني</a:t>
            </a:r>
          </a:p>
          <a:p>
            <a:pPr lvl="2"/>
            <a:r>
              <a:rPr lang="ar-SA" noProof="0" dirty="0" smtClean="0"/>
              <a:t>المستوى الثالث</a:t>
            </a:r>
          </a:p>
          <a:p>
            <a:pPr lvl="3"/>
            <a:r>
              <a:rPr lang="ar-SA" noProof="0" dirty="0" smtClean="0"/>
              <a:t>المستوى الرابع</a:t>
            </a:r>
          </a:p>
          <a:p>
            <a:pPr lvl="4"/>
            <a:r>
              <a:rPr lang="ar-SA" noProof="0" dirty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C9F3360-30B8-41E8-9067-68B765B8AA62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018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F15FD2-2340-4631-9189-E1DC44567954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AD834-090B-49BD-AAC0-11CA4D468419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BE4CB-436C-4205-981D-50B9E9B9FB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over dir="ld"/>
    <p:sndAc>
      <p:stSnd>
        <p:snd r:embed="rId1" name="7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6B796-1035-460E-9EB9-92ED8E6E1082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E13AC-50D3-473D-AC2A-3671A2502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over dir="ld"/>
    <p:sndAc>
      <p:stSnd>
        <p:snd r:embed="rId1" name="7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83C20-9EB6-4801-81D9-FC5AD2068819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1950A-4E83-42D8-AC76-E70C789EC6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over dir="ld"/>
    <p:sndAc>
      <p:stSnd>
        <p:snd r:embed="rId1" name="7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6F67-1D2C-4119-88F7-BCC3BE3851FC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3DEF1-05BA-4ECF-ABB6-F9373E54EE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over dir="ld"/>
    <p:sndAc>
      <p:stSnd>
        <p:snd r:embed="rId1" name="7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BFD73-C148-47F4-9DF9-C5091E3902FF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0A57B-303A-4C47-BC26-77A19EC765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over dir="ld"/>
    <p:sndAc>
      <p:stSnd>
        <p:snd r:embed="rId1" name="7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560C8-26D8-48EA-89DE-A79C956AFC2D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A99AA-4A64-4A7A-9F16-83E44A7554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over dir="ld"/>
    <p:sndAc>
      <p:stSnd>
        <p:snd r:embed="rId1" name="7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E04B7-0ED2-4349-81D4-D0FAA754C9BB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10D3C-67C8-4CA0-B4AA-B5428B0CF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over dir="ld"/>
    <p:sndAc>
      <p:stSnd>
        <p:snd r:embed="rId1" name="7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C82DF-0029-4B29-9DC7-E20CA3D55B22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1A3F5-2B5D-489B-9036-8979619223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over dir="ld"/>
    <p:sndAc>
      <p:stSnd>
        <p:snd r:embed="rId1" name="7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98E30-419A-4B66-AF18-7C6B92996C65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99791-02F7-4486-9957-54545B64E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over dir="ld"/>
    <p:sndAc>
      <p:stSnd>
        <p:snd r:embed="rId1" name="7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5FF42-8AAB-4441-8BD3-2D1E2E5912D6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3D9F-E6B1-46B5-9E6D-B722C0CAF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over dir="ld"/>
    <p:sndAc>
      <p:stSnd>
        <p:snd r:embed="rId1" name="7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28ABA-9EFF-4329-85AC-6C37DAF2FAFD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34997-9D70-4128-8B20-F9A3066784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over dir="ld"/>
    <p:sndAc>
      <p:stSnd>
        <p:snd r:embed="rId1" name="7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F82499F-F432-426F-99A7-0958B2C70133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877C758-2E1E-4F50-821B-D0C2DDA8D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ld"/>
    <p:sndAc>
      <p:stSnd>
        <p:snd r:embed="rId13" name="7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audio" Target="../media/audio9.wav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audio" Target="../media/audio1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audio" Target="../media/audio1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audio" Target="../media/audio1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audio" Target="../media/audio11.wav"/><Relationship Id="rId9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audio" Target="../media/audio9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audio" Target="../media/audio9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audio" Target="../media/audio9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10" Type="http://schemas.openxmlformats.org/officeDocument/2006/relationships/oleObject" Target="../embeddings/oleObject52.bin"/><Relationship Id="rId4" Type="http://schemas.openxmlformats.org/officeDocument/2006/relationships/audio" Target="../media/audio9.wav"/><Relationship Id="rId9" Type="http://schemas.openxmlformats.org/officeDocument/2006/relationships/oleObject" Target="../embeddings/oleObject5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audio" Target="../media/audio12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audio" Target="../media/audio12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4" Type="http://schemas.openxmlformats.org/officeDocument/2006/relationships/audio" Target="../media/audio12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10" Type="http://schemas.openxmlformats.org/officeDocument/2006/relationships/oleObject" Target="../embeddings/oleObject69.bin"/><Relationship Id="rId4" Type="http://schemas.openxmlformats.org/officeDocument/2006/relationships/audio" Target="../media/audio12.wav"/><Relationship Id="rId9" Type="http://schemas.openxmlformats.org/officeDocument/2006/relationships/oleObject" Target="../embeddings/oleObject6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5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audio" Target="../media/audio6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wmf"/><Relationship Id="rId4" Type="http://schemas.openxmlformats.org/officeDocument/2006/relationships/audio" Target="../media/audio14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0.bin"/><Relationship Id="rId11" Type="http://schemas.openxmlformats.org/officeDocument/2006/relationships/oleObject" Target="../embeddings/oleObject75.bin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74.bin"/><Relationship Id="rId4" Type="http://schemas.openxmlformats.org/officeDocument/2006/relationships/audio" Target="../media/audio15.wav"/><Relationship Id="rId9" Type="http://schemas.openxmlformats.org/officeDocument/2006/relationships/oleObject" Target="../embeddings/oleObject7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77.wmf"/><Relationship Id="rId4" Type="http://schemas.openxmlformats.org/officeDocument/2006/relationships/audio" Target="../media/audio15.wav"/><Relationship Id="rId9" Type="http://schemas.openxmlformats.org/officeDocument/2006/relationships/oleObject" Target="../embeddings/oleObject7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audio" Target="../media/audio15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77.wmf"/><Relationship Id="rId4" Type="http://schemas.openxmlformats.org/officeDocument/2006/relationships/audio" Target="../media/audio16.wav"/><Relationship Id="rId9" Type="http://schemas.openxmlformats.org/officeDocument/2006/relationships/oleObject" Target="../embeddings/oleObject8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77.wmf"/><Relationship Id="rId4" Type="http://schemas.openxmlformats.org/officeDocument/2006/relationships/audio" Target="../media/audio16.wav"/><Relationship Id="rId9" Type="http://schemas.openxmlformats.org/officeDocument/2006/relationships/oleObject" Target="../embeddings/oleObject89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1.bin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77.wmf"/><Relationship Id="rId4" Type="http://schemas.openxmlformats.org/officeDocument/2006/relationships/audio" Target="../media/audio16.wav"/><Relationship Id="rId9" Type="http://schemas.openxmlformats.org/officeDocument/2006/relationships/oleObject" Target="../embeddings/oleObject9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77.wmf"/><Relationship Id="rId4" Type="http://schemas.openxmlformats.org/officeDocument/2006/relationships/audio" Target="../media/audio7.wav"/><Relationship Id="rId9" Type="http://schemas.openxmlformats.org/officeDocument/2006/relationships/oleObject" Target="../embeddings/oleObject9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77.wmf"/><Relationship Id="rId4" Type="http://schemas.openxmlformats.org/officeDocument/2006/relationships/audio" Target="../media/audio7.wav"/><Relationship Id="rId9" Type="http://schemas.openxmlformats.org/officeDocument/2006/relationships/oleObject" Target="../embeddings/oleObject10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107.bin"/><Relationship Id="rId4" Type="http://schemas.openxmlformats.org/officeDocument/2006/relationships/audio" Target="../media/audio7.wav"/><Relationship Id="rId9" Type="http://schemas.openxmlformats.org/officeDocument/2006/relationships/oleObject" Target="../embeddings/oleObject10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8.png"/><Relationship Id="rId4" Type="http://schemas.openxmlformats.org/officeDocument/2006/relationships/image" Target="../media/image7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09.bin"/><Relationship Id="rId5" Type="http://schemas.openxmlformats.org/officeDocument/2006/relationships/oleObject" Target="../embeddings/oleObject108.bin"/><Relationship Id="rId4" Type="http://schemas.openxmlformats.org/officeDocument/2006/relationships/audio" Target="../media/audio9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3.png"/><Relationship Id="rId4" Type="http://schemas.openxmlformats.org/officeDocument/2006/relationships/image" Target="../media/image7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6.png"/><Relationship Id="rId4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wm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RLC0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313" y="188913"/>
            <a:ext cx="4391025" cy="1439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950" y="260350"/>
            <a:ext cx="3816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7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الفصل </a:t>
            </a:r>
            <a:r>
              <a:rPr lang="en-US" sz="7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ar-EG" sz="7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BANNR026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2924175"/>
            <a:ext cx="64087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39975" y="3617913"/>
            <a:ext cx="470535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6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التوازي والتعامد</a:t>
            </a:r>
          </a:p>
        </p:txBody>
      </p:sp>
    </p:spTree>
  </p:cSld>
  <p:clrMapOvr>
    <a:masterClrMapping/>
  </p:clrMapOvr>
  <p:transition>
    <p:cover dir="ld"/>
    <p:sndAc>
      <p:stSnd>
        <p:snd r:embed="rId2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</a:t>
            </a:r>
            <a:r>
              <a:rPr lang="ar-EG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يأتي:</a:t>
            </a:r>
            <a:r>
              <a:rPr lang="ar-EG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EG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50825" y="1700213"/>
            <a:ext cx="8642350" cy="4968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5580063" y="1989138"/>
          <a:ext cx="2792412" cy="1295400"/>
        </p:xfrm>
        <a:graphic>
          <a:graphicData uri="http://schemas.openxmlformats.org/presentationml/2006/ole">
            <p:oleObj spid="_x0000_s1026" r:id="rId5" imgW="1091726" imgH="571252" progId="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5522913" y="3357563"/>
          <a:ext cx="2962275" cy="1150937"/>
        </p:xfrm>
        <a:graphic>
          <a:graphicData uri="http://schemas.openxmlformats.org/presentationml/2006/ole">
            <p:oleObj spid="_x0000_s1027" r:id="rId6" imgW="1155700" imgH="571500" progId="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5867400" y="4724400"/>
          <a:ext cx="2474913" cy="936625"/>
        </p:xfrm>
        <a:graphic>
          <a:graphicData uri="http://schemas.openxmlformats.org/presentationml/2006/ole">
            <p:oleObj spid="_x0000_s1028" r:id="rId7" imgW="965200" imgH="482600" progId="">
              <p:embed/>
            </p:oleObj>
          </a:graphicData>
        </a:graphic>
      </p:graphicFrame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0825" y="1700213"/>
            <a:ext cx="8642350" cy="4968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795963" y="2060575"/>
          <a:ext cx="2557462" cy="647700"/>
        </p:xfrm>
        <a:graphic>
          <a:graphicData uri="http://schemas.openxmlformats.org/presentationml/2006/ole">
            <p:oleObj spid="_x0000_s2050" r:id="rId5" imgW="990170" imgH="253890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649913" y="2924175"/>
          <a:ext cx="2776537" cy="865188"/>
        </p:xfrm>
        <a:graphic>
          <a:graphicData uri="http://schemas.openxmlformats.org/presentationml/2006/ole">
            <p:oleObj spid="_x0000_s2051" r:id="rId6" imgW="1091726" imgH="520474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799138" y="3933825"/>
          <a:ext cx="2336800" cy="865188"/>
        </p:xfrm>
        <a:graphic>
          <a:graphicData uri="http://schemas.openxmlformats.org/presentationml/2006/ole">
            <p:oleObj spid="_x0000_s2052" r:id="rId7" imgW="914400" imgH="469900" progId="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651500" y="4797425"/>
          <a:ext cx="2449513" cy="863600"/>
        </p:xfrm>
        <a:graphic>
          <a:graphicData uri="http://schemas.openxmlformats.org/presentationml/2006/ole">
            <p:oleObj spid="_x0000_s2053" r:id="rId8" imgW="508000" imgH="469900" progId="">
              <p:embed/>
            </p:oleObj>
          </a:graphicData>
        </a:graphic>
      </p:graphicFrame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692275" y="5732463"/>
            <a:ext cx="5832475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>
              <a:lnSpc>
                <a:spcPct val="115000"/>
              </a:lnSpc>
              <a:spcAft>
                <a:spcPts val="1000"/>
              </a:spcAft>
            </a:pPr>
            <a:r>
              <a:rPr lang="ar-EG" sz="2800" b="1">
                <a:latin typeface="Calibri" pitchFamily="34" charset="0"/>
                <a:cs typeface="Times New Roman" pitchFamily="18" charset="0"/>
              </a:rPr>
              <a:t>معادلة المستقيم                                     </a:t>
            </a:r>
            <a:r>
              <a:rPr lang="en-US" sz="2800" i="1">
                <a:latin typeface="Brush Script MT" pitchFamily="66" charset="0"/>
                <a:cs typeface="Times New Roman" pitchFamily="18" charset="0"/>
              </a:rPr>
              <a:t>l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2484438" y="5445125"/>
          <a:ext cx="2592387" cy="827088"/>
        </p:xfrm>
        <a:graphic>
          <a:graphicData uri="http://schemas.openxmlformats.org/presentationml/2006/ole">
            <p:oleObj spid="_x0000_s2054" r:id="rId9" imgW="1040948" imgH="469696" progId="">
              <p:embed/>
            </p:oleObj>
          </a:graphicData>
        </a:graphic>
      </p:graphicFrame>
      <p:sp>
        <p:nvSpPr>
          <p:cNvPr id="12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يأتي: </a:t>
            </a:r>
            <a:endParaRPr lang="ar-EG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0825" y="1700213"/>
            <a:ext cx="8642350" cy="4968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684213" y="2060575"/>
            <a:ext cx="792003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>
              <a:lnSpc>
                <a:spcPct val="115000"/>
              </a:lnSpc>
              <a:spcAft>
                <a:spcPts val="1000"/>
              </a:spcAft>
            </a:pPr>
            <a:r>
              <a:rPr lang="ar-SA" sz="2800" b="1">
                <a:latin typeface="Calibri" pitchFamily="34" charset="0"/>
                <a:cs typeface="Times New Roman" pitchFamily="18" charset="0"/>
              </a:rPr>
              <a:t>ايجاد معادلة المستقيم المار بالنقطة</a:t>
            </a:r>
            <a:r>
              <a:rPr lang="ar-EG" sz="28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ar-SA" sz="2800" b="1">
                <a:latin typeface="Calibri" pitchFamily="34" charset="0"/>
                <a:cs typeface="Times New Roman" pitchFamily="18" charset="0"/>
              </a:rPr>
              <a:t> وعمودي على المستقيم </a:t>
            </a:r>
            <a:r>
              <a:rPr lang="en-US" sz="2800">
                <a:latin typeface="Brush Script MT" pitchFamily="66" charset="0"/>
                <a:cs typeface="Times New Roman" pitchFamily="18" charset="0"/>
              </a:rPr>
              <a:t>l</a:t>
            </a:r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يأتي: </a:t>
            </a:r>
            <a:endParaRPr lang="ar-EG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4940300" y="3121025"/>
          <a:ext cx="3008313" cy="495300"/>
        </p:xfrm>
        <a:graphic>
          <a:graphicData uri="http://schemas.openxmlformats.org/presentationml/2006/ole">
            <p:oleObj spid="_x0000_s3074" r:id="rId5" imgW="990170" imgH="253890" progId="">
              <p:embed/>
            </p:oleObj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4365625" y="3789363"/>
          <a:ext cx="3868738" cy="935037"/>
        </p:xfrm>
        <a:graphic>
          <a:graphicData uri="http://schemas.openxmlformats.org/presentationml/2006/ole">
            <p:oleObj spid="_x0000_s3075" r:id="rId6" imgW="1282700" imgH="546100" progId="">
              <p:embed/>
            </p:oleObj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5724525" y="4835525"/>
          <a:ext cx="1833563" cy="896938"/>
        </p:xfrm>
        <a:graphic>
          <a:graphicData uri="http://schemas.openxmlformats.org/presentationml/2006/ole">
            <p:oleObj spid="_x0000_s3076" r:id="rId7" imgW="609600" imgH="469900" progId="">
              <p:embed/>
            </p:oleObj>
          </a:graphicData>
        </a:graphic>
      </p:graphicFrame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28575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3082" name="Rectangle 12"/>
          <p:cNvSpPr>
            <a:spLocks noChangeArrowheads="1"/>
          </p:cNvSpPr>
          <p:nvPr/>
        </p:nvSpPr>
        <p:spPr bwMode="auto">
          <a:xfrm>
            <a:off x="285750" y="1714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50825" y="1700213"/>
            <a:ext cx="8642350" cy="4968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684213" y="2349500"/>
            <a:ext cx="79200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>
              <a:lnSpc>
                <a:spcPct val="115000"/>
              </a:lnSpc>
              <a:spcAft>
                <a:spcPts val="1000"/>
              </a:spcAft>
            </a:pPr>
            <a:r>
              <a:rPr lang="ar-SA" sz="2800" b="1">
                <a:latin typeface="Calibri" pitchFamily="34" charset="0"/>
                <a:cs typeface="Times New Roman" pitchFamily="18" charset="0"/>
              </a:rPr>
              <a:t>معادلة المستقيم العمودي </a:t>
            </a:r>
            <a:endParaRPr lang="en-US" sz="1600">
              <a:latin typeface="Calibri" pitchFamily="34" charset="0"/>
              <a:cs typeface="Calibri" pitchFamily="34" charset="0"/>
            </a:endParaRPr>
          </a:p>
          <a:p>
            <a:pPr marL="171450">
              <a:lnSpc>
                <a:spcPct val="115000"/>
              </a:lnSpc>
              <a:spcAft>
                <a:spcPts val="1000"/>
              </a:spcAft>
            </a:pPr>
            <a:r>
              <a:rPr lang="ar-SA" sz="2800" b="1">
                <a:latin typeface="Calibri" pitchFamily="34" charset="0"/>
                <a:cs typeface="Times New Roman" pitchFamily="18" charset="0"/>
              </a:rPr>
              <a:t>من حل معادلتي المستقيمين </a:t>
            </a:r>
            <a:endParaRPr lang="ar-EG" sz="2800" b="1">
              <a:latin typeface="Calibri" pitchFamily="34" charset="0"/>
              <a:cs typeface="Times New Roman" pitchFamily="18" charset="0"/>
            </a:endParaRPr>
          </a:p>
          <a:p>
            <a:pPr marL="171450">
              <a:lnSpc>
                <a:spcPct val="115000"/>
              </a:lnSpc>
              <a:spcAft>
                <a:spcPts val="1000"/>
              </a:spcAft>
            </a:pPr>
            <a:endParaRPr lang="ar-EG" sz="1600">
              <a:latin typeface="Calibri" pitchFamily="34" charset="0"/>
              <a:cs typeface="Calibri" pitchFamily="34" charset="0"/>
            </a:endParaRPr>
          </a:p>
          <a:p>
            <a:pPr marL="171450">
              <a:lnSpc>
                <a:spcPct val="115000"/>
              </a:lnSpc>
              <a:spcAft>
                <a:spcPts val="1000"/>
              </a:spcAft>
            </a:pPr>
            <a:endParaRPr lang="en-US" sz="1600">
              <a:latin typeface="Calibri" pitchFamily="34" charset="0"/>
              <a:cs typeface="Calibri" pitchFamily="34" charset="0"/>
            </a:endParaRPr>
          </a:p>
          <a:p>
            <a:pPr marL="171450">
              <a:lnSpc>
                <a:spcPct val="115000"/>
              </a:lnSpc>
              <a:spcAft>
                <a:spcPts val="1000"/>
              </a:spcAft>
            </a:pPr>
            <a:r>
              <a:rPr lang="ar-SA" sz="2800" b="1">
                <a:latin typeface="Calibri" pitchFamily="34" charset="0"/>
                <a:cs typeface="Times New Roman" pitchFamily="18" charset="0"/>
              </a:rPr>
              <a:t>إذا نقطة التقاطع هي </a:t>
            </a:r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يأتي: </a:t>
            </a:r>
            <a:endParaRPr lang="ar-EG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43021" name="Object 13"/>
          <p:cNvGraphicFramePr>
            <a:graphicFrameLocks noChangeAspect="1"/>
          </p:cNvGraphicFramePr>
          <p:nvPr/>
        </p:nvGraphicFramePr>
        <p:xfrm>
          <a:off x="2124075" y="2133600"/>
          <a:ext cx="2941638" cy="863600"/>
        </p:xfrm>
        <a:graphic>
          <a:graphicData uri="http://schemas.openxmlformats.org/presentationml/2006/ole">
            <p:oleObj spid="_x0000_s4098" r:id="rId5" imgW="1282700" imgH="469900" progId="">
              <p:embed/>
            </p:oleObj>
          </a:graphicData>
        </a:graphic>
      </p:graphicFrame>
      <p:graphicFrame>
        <p:nvGraphicFramePr>
          <p:cNvPr id="43024" name="Object 16"/>
          <p:cNvGraphicFramePr>
            <a:graphicFrameLocks noChangeAspect="1"/>
          </p:cNvGraphicFramePr>
          <p:nvPr/>
        </p:nvGraphicFramePr>
        <p:xfrm>
          <a:off x="4859338" y="3716338"/>
          <a:ext cx="1638300" cy="554037"/>
        </p:xfrm>
        <a:graphic>
          <a:graphicData uri="http://schemas.openxmlformats.org/presentationml/2006/ole">
            <p:oleObj spid="_x0000_s4099" r:id="rId6" imgW="494870" imgH="253780" progId="">
              <p:embed/>
            </p:oleObj>
          </a:graphicData>
        </a:graphic>
      </p:graphicFrame>
      <p:graphicFrame>
        <p:nvGraphicFramePr>
          <p:cNvPr id="43023" name="Object 15"/>
          <p:cNvGraphicFramePr>
            <a:graphicFrameLocks noChangeAspect="1"/>
          </p:cNvGraphicFramePr>
          <p:nvPr/>
        </p:nvGraphicFramePr>
        <p:xfrm>
          <a:off x="6875463" y="3717280"/>
          <a:ext cx="1606550" cy="431800"/>
        </p:xfrm>
        <a:graphic>
          <a:graphicData uri="http://schemas.openxmlformats.org/presentationml/2006/ole">
            <p:oleObj spid="_x0000_s4100" r:id="rId7" imgW="482181" imgH="215713" progId="">
              <p:embed/>
            </p:oleObj>
          </a:graphicData>
        </a:graphic>
      </p:graphicFrame>
      <p:sp>
        <p:nvSpPr>
          <p:cNvPr id="410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108" name="Rectangle 18"/>
          <p:cNvSpPr>
            <a:spLocks noChangeArrowheads="1"/>
          </p:cNvSpPr>
          <p:nvPr/>
        </p:nvSpPr>
        <p:spPr bwMode="auto">
          <a:xfrm>
            <a:off x="28575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109" name="Rectangle 19"/>
          <p:cNvSpPr>
            <a:spLocks noChangeArrowheads="1"/>
          </p:cNvSpPr>
          <p:nvPr/>
        </p:nvSpPr>
        <p:spPr bwMode="auto">
          <a:xfrm>
            <a:off x="28575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110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43028" name="Object 20"/>
          <p:cNvGraphicFramePr>
            <a:graphicFrameLocks noChangeAspect="1"/>
          </p:cNvGraphicFramePr>
          <p:nvPr/>
        </p:nvGraphicFramePr>
        <p:xfrm>
          <a:off x="4787900" y="4437063"/>
          <a:ext cx="792163" cy="549275"/>
        </p:xfrm>
        <a:graphic>
          <a:graphicData uri="http://schemas.openxmlformats.org/presentationml/2006/ole">
            <p:oleObj spid="_x0000_s4101" r:id="rId8" imgW="469696" imgH="330057" progId="">
              <p:embed/>
            </p:oleObj>
          </a:graphicData>
        </a:graphic>
      </p:graphicFrame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0825" y="1700213"/>
            <a:ext cx="8642350" cy="4968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يأتي: </a:t>
            </a:r>
            <a:endParaRPr lang="ar-EG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5130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3132138" y="2133600"/>
          <a:ext cx="4752975" cy="863600"/>
        </p:xfrm>
        <a:graphic>
          <a:graphicData uri="http://schemas.openxmlformats.org/presentationml/2006/ole">
            <p:oleObj spid="_x0000_s5122" r:id="rId5" imgW="2514600" imgH="444500" progId="">
              <p:embed/>
            </p:oleObj>
          </a:graphicData>
        </a:graphic>
      </p:graphicFrame>
      <p:sp>
        <p:nvSpPr>
          <p:cNvPr id="51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3203575" y="3429000"/>
          <a:ext cx="4937125" cy="863600"/>
        </p:xfrm>
        <a:graphic>
          <a:graphicData uri="http://schemas.openxmlformats.org/presentationml/2006/ole">
            <p:oleObj spid="_x0000_s5123" r:id="rId6" imgW="3048000" imgH="457200" progId="">
              <p:embed/>
            </p:oleObj>
          </a:graphicData>
        </a:graphic>
      </p:graphicFrame>
      <p:sp>
        <p:nvSpPr>
          <p:cNvPr id="513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6443663" y="4652963"/>
          <a:ext cx="936625" cy="504825"/>
        </p:xfrm>
        <a:graphic>
          <a:graphicData uri="http://schemas.openxmlformats.org/presentationml/2006/ole">
            <p:oleObj spid="_x0000_s5124" r:id="rId7" imgW="508000" imgH="228600" progId="">
              <p:embed/>
            </p:oleObj>
          </a:graphicData>
        </a:graphic>
      </p:graphicFrame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696913" y="3235325"/>
            <a:ext cx="8334375" cy="1633538"/>
          </a:xfrm>
          <a:prstGeom prst="round1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323850" y="3141663"/>
            <a:ext cx="8424863" cy="1536700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CKMC025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838"/>
            <a:ext cx="16224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42988" y="3357563"/>
            <a:ext cx="7058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(5</a:t>
            </a:r>
            <a:r>
              <a:rPr lang="ar-EG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المستقيم </a:t>
            </a:r>
            <a:r>
              <a: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ar-EG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يمر بالنقطتين </a:t>
            </a:r>
            <a:r>
              <a: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(3,5) , (7,9)</a:t>
            </a:r>
            <a:r>
              <a:rPr lang="ar-EG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، وإحداثيا النقطة </a:t>
            </a:r>
            <a:r>
              <a: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ar-EG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هما </a:t>
            </a:r>
            <a:r>
              <a: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(2,10)</a:t>
            </a:r>
            <a:r>
              <a:rPr lang="ar-EG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9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يأتي: </a:t>
            </a:r>
            <a:endParaRPr lang="ar-EG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غلق سما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غلق سما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غلق سما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غلق سما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يأتي: </a:t>
            </a:r>
            <a:endParaRPr lang="ar-EG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0825" y="1700213"/>
            <a:ext cx="8642350" cy="4968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4643438" y="2133600"/>
          <a:ext cx="3543300" cy="1035050"/>
        </p:xfrm>
        <a:graphic>
          <a:graphicData uri="http://schemas.openxmlformats.org/presentationml/2006/ole">
            <p:oleObj spid="_x0000_s6146" r:id="rId5" imgW="1091726" imgH="571252" progId="">
              <p:embed/>
            </p:oleObj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4716463" y="3500438"/>
          <a:ext cx="3433762" cy="863600"/>
        </p:xfrm>
        <a:graphic>
          <a:graphicData uri="http://schemas.openxmlformats.org/presentationml/2006/ole">
            <p:oleObj spid="_x0000_s6147" r:id="rId6" imgW="914400" imgH="482600" progId="">
              <p:embed/>
            </p:oleObj>
          </a:graphicData>
        </a:graphic>
      </p:graphicFrame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4716463" y="4868863"/>
          <a:ext cx="3362325" cy="846137"/>
        </p:xfrm>
        <a:graphic>
          <a:graphicData uri="http://schemas.openxmlformats.org/presentationml/2006/ole">
            <p:oleObj spid="_x0000_s6148" r:id="rId7" imgW="914400" imgH="469900" progId="">
              <p:embed/>
            </p:oleObj>
          </a:graphicData>
        </a:graphic>
      </p:graphicFrame>
      <p:sp>
        <p:nvSpPr>
          <p:cNvPr id="615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28575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50825" y="1700213"/>
            <a:ext cx="8642350" cy="4968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4470400" y="2060575"/>
          <a:ext cx="3990975" cy="619125"/>
        </p:xfrm>
        <a:graphic>
          <a:graphicData uri="http://schemas.openxmlformats.org/presentationml/2006/ole">
            <p:oleObj spid="_x0000_s7170" r:id="rId5" imgW="990170" imgH="253890" progId="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4462463" y="2924175"/>
          <a:ext cx="4141787" cy="504825"/>
        </p:xfrm>
        <a:graphic>
          <a:graphicData uri="http://schemas.openxmlformats.org/presentationml/2006/ole">
            <p:oleObj spid="_x0000_s7171" r:id="rId6" imgW="1040948" imgH="215806" progId="">
              <p:embed/>
            </p:oleObj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5795963" y="4005263"/>
          <a:ext cx="1900237" cy="503237"/>
        </p:xfrm>
        <a:graphic>
          <a:graphicData uri="http://schemas.openxmlformats.org/presentationml/2006/ole">
            <p:oleObj spid="_x0000_s7172" r:id="rId7" imgW="482181" imgH="215713" progId="">
              <p:embed/>
            </p:oleObj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4356100" y="5516563"/>
          <a:ext cx="1655763" cy="617537"/>
        </p:xfrm>
        <a:graphic>
          <a:graphicData uri="http://schemas.openxmlformats.org/presentationml/2006/ole">
            <p:oleObj spid="_x0000_s7173" r:id="rId8" imgW="837836" imgH="253890" progId="">
              <p:embed/>
            </p:oleObj>
          </a:graphicData>
        </a:graphic>
      </p:graphicFrame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835150" y="5445125"/>
            <a:ext cx="6964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3600" b="1">
                <a:cs typeface="Times New Roman" pitchFamily="18" charset="0"/>
              </a:rPr>
              <a:t>معادلة المستقيم                       </a:t>
            </a:r>
            <a:r>
              <a:rPr lang="en-US" sz="3600" i="1">
                <a:latin typeface="Brush Script MT" pitchFamily="66" charset="0"/>
                <a:cs typeface="Times New Roman" pitchFamily="18" charset="0"/>
              </a:rPr>
              <a:t>l</a:t>
            </a:r>
            <a:endParaRPr lang="en-US" sz="3600"/>
          </a:p>
        </p:txBody>
      </p:sp>
      <p:sp>
        <p:nvSpPr>
          <p:cNvPr id="13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يأتي: </a:t>
            </a:r>
            <a:endParaRPr lang="ar-EG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Rectangle 16"/>
          <p:cNvSpPr>
            <a:spLocks noChangeArrowheads="1"/>
          </p:cNvSpPr>
          <p:nvPr/>
        </p:nvSpPr>
        <p:spPr bwMode="auto">
          <a:xfrm>
            <a:off x="28575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0825" y="1700213"/>
            <a:ext cx="8642350" cy="4968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684213" y="1844675"/>
            <a:ext cx="80438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1450" algn="ctr">
              <a:lnSpc>
                <a:spcPct val="115000"/>
              </a:lnSpc>
              <a:spcAft>
                <a:spcPts val="1000"/>
              </a:spcAft>
            </a:pPr>
            <a:r>
              <a:rPr lang="ar-SA" sz="2800" b="1">
                <a:latin typeface="Calibri" pitchFamily="34" charset="0"/>
                <a:cs typeface="Times New Roman" pitchFamily="18" charset="0"/>
              </a:rPr>
              <a:t>ايجاد معادلة المستقيم المار بالنقطة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ar-SA" sz="2800" b="1">
                <a:latin typeface="Calibri" pitchFamily="34" charset="0"/>
                <a:cs typeface="Times New Roman" pitchFamily="18" charset="0"/>
              </a:rPr>
              <a:t> وعمودي على المستقيم </a:t>
            </a:r>
            <a:r>
              <a:rPr lang="en-US" sz="2800">
                <a:latin typeface="Brush Script MT" pitchFamily="66" charset="0"/>
                <a:cs typeface="Times New Roman" pitchFamily="18" charset="0"/>
              </a:rPr>
              <a:t>l</a:t>
            </a:r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يأتي: </a:t>
            </a:r>
            <a:endParaRPr lang="ar-EG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4787900" y="2565400"/>
          <a:ext cx="3232150" cy="665163"/>
        </p:xfrm>
        <a:graphic>
          <a:graphicData uri="http://schemas.openxmlformats.org/presentationml/2006/ole">
            <p:oleObj spid="_x0000_s8194" r:id="rId5" imgW="990170" imgH="253890" progId="">
              <p:embed/>
            </p:oleObj>
          </a:graphicData>
        </a:graphic>
      </p:graphicFrame>
      <p:graphicFrame>
        <p:nvGraphicFramePr>
          <p:cNvPr id="83976" name="Object 8"/>
          <p:cNvGraphicFramePr>
            <a:graphicFrameLocks noChangeAspect="1"/>
          </p:cNvGraphicFramePr>
          <p:nvPr/>
        </p:nvGraphicFramePr>
        <p:xfrm>
          <a:off x="4716463" y="3357563"/>
          <a:ext cx="3584575" cy="673100"/>
        </p:xfrm>
        <a:graphic>
          <a:graphicData uri="http://schemas.openxmlformats.org/presentationml/2006/ole">
            <p:oleObj spid="_x0000_s8195" r:id="rId6" imgW="1346200" imgH="342900" progId="">
              <p:embed/>
            </p:oleObj>
          </a:graphicData>
        </a:graphic>
      </p:graphicFrame>
      <p:graphicFrame>
        <p:nvGraphicFramePr>
          <p:cNvPr id="83975" name="Object 7"/>
          <p:cNvGraphicFramePr>
            <a:graphicFrameLocks noChangeAspect="1"/>
          </p:cNvGraphicFramePr>
          <p:nvPr/>
        </p:nvGraphicFramePr>
        <p:xfrm>
          <a:off x="5003800" y="4221163"/>
          <a:ext cx="3163888" cy="520700"/>
        </p:xfrm>
        <a:graphic>
          <a:graphicData uri="http://schemas.openxmlformats.org/presentationml/2006/ole">
            <p:oleObj spid="_x0000_s8196" r:id="rId7" imgW="571252" imgH="215806" progId="">
              <p:embed/>
            </p:oleObj>
          </a:graphicData>
        </a:graphic>
      </p:graphicFrame>
      <p:graphicFrame>
        <p:nvGraphicFramePr>
          <p:cNvPr id="83974" name="Object 6"/>
          <p:cNvGraphicFramePr>
            <a:graphicFrameLocks noChangeAspect="1"/>
          </p:cNvGraphicFramePr>
          <p:nvPr/>
        </p:nvGraphicFramePr>
        <p:xfrm>
          <a:off x="1835150" y="5229225"/>
          <a:ext cx="3384550" cy="647700"/>
        </p:xfrm>
        <a:graphic>
          <a:graphicData uri="http://schemas.openxmlformats.org/presentationml/2006/ole">
            <p:oleObj spid="_x0000_s8197" r:id="rId8" imgW="1066337" imgH="253890" progId="">
              <p:embed/>
            </p:oleObj>
          </a:graphicData>
        </a:graphic>
      </p:graphicFrame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28575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285750" y="1514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1116013" y="5229225"/>
            <a:ext cx="7632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3200" b="1">
                <a:cs typeface="Times New Roman" pitchFamily="18" charset="0"/>
              </a:rPr>
              <a:t>معادلة المستقيم العمودي </a:t>
            </a:r>
            <a:endParaRPr lang="ar-SA" sz="3200"/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285750" y="2895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3981" grpId="0"/>
      <p:bldP spid="839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0825" y="1700213"/>
            <a:ext cx="8642350" cy="4968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6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يأتي: </a:t>
            </a:r>
            <a:endParaRPr lang="ar-EG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85002" name="Object 10"/>
          <p:cNvGraphicFramePr>
            <a:graphicFrameLocks noChangeAspect="1"/>
          </p:cNvGraphicFramePr>
          <p:nvPr/>
        </p:nvGraphicFramePr>
        <p:xfrm>
          <a:off x="4716463" y="2349500"/>
          <a:ext cx="2530475" cy="503238"/>
        </p:xfrm>
        <a:graphic>
          <a:graphicData uri="http://schemas.openxmlformats.org/presentationml/2006/ole">
            <p:oleObj spid="_x0000_s9218" r:id="rId5" imgW="507780" imgH="253890" progId="">
              <p:embed/>
            </p:oleObj>
          </a:graphicData>
        </a:graphic>
      </p:graphicFrame>
      <p:graphicFrame>
        <p:nvGraphicFramePr>
          <p:cNvPr id="85001" name="Object 9"/>
          <p:cNvGraphicFramePr>
            <a:graphicFrameLocks noChangeAspect="1"/>
          </p:cNvGraphicFramePr>
          <p:nvPr/>
        </p:nvGraphicFramePr>
        <p:xfrm>
          <a:off x="4643438" y="2852738"/>
          <a:ext cx="2603500" cy="498475"/>
        </p:xfrm>
        <a:graphic>
          <a:graphicData uri="http://schemas.openxmlformats.org/presentationml/2006/ole">
            <p:oleObj spid="_x0000_s9219" r:id="rId6" imgW="507780" imgH="215806" progId="">
              <p:embed/>
            </p:oleObj>
          </a:graphicData>
        </a:graphic>
      </p:graphicFrame>
      <p:graphicFrame>
        <p:nvGraphicFramePr>
          <p:cNvPr id="85000" name="Object 8"/>
          <p:cNvGraphicFramePr>
            <a:graphicFrameLocks noChangeAspect="1"/>
          </p:cNvGraphicFramePr>
          <p:nvPr/>
        </p:nvGraphicFramePr>
        <p:xfrm>
          <a:off x="3851275" y="3429000"/>
          <a:ext cx="1657350" cy="576263"/>
        </p:xfrm>
        <a:graphic>
          <a:graphicData uri="http://schemas.openxmlformats.org/presentationml/2006/ole">
            <p:oleObj spid="_x0000_s9220" r:id="rId7" imgW="495085" imgH="330057" progId="">
              <p:embed/>
            </p:oleObj>
          </a:graphicData>
        </a:graphic>
      </p:graphicFrame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4356100" y="4076700"/>
          <a:ext cx="4108450" cy="792163"/>
        </p:xfrm>
        <a:graphic>
          <a:graphicData uri="http://schemas.openxmlformats.org/presentationml/2006/ole">
            <p:oleObj spid="_x0000_s9221" r:id="rId8" imgW="2514600" imgH="444500" progId="">
              <p:embed/>
            </p:oleObj>
          </a:graphicData>
        </a:graphic>
      </p:graphicFrame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3492500" y="5013325"/>
          <a:ext cx="4822825" cy="863600"/>
        </p:xfrm>
        <a:graphic>
          <a:graphicData uri="http://schemas.openxmlformats.org/presentationml/2006/ole">
            <p:oleObj spid="_x0000_s9222" r:id="rId9" imgW="3098800" imgH="457200" progId="">
              <p:embed/>
            </p:oleObj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5219700" y="5876925"/>
          <a:ext cx="2736850" cy="720725"/>
        </p:xfrm>
        <a:graphic>
          <a:graphicData uri="http://schemas.openxmlformats.org/presentationml/2006/ole">
            <p:oleObj spid="_x0000_s9223" r:id="rId10" imgW="799753" imgH="304668" progId="">
              <p:embed/>
            </p:oleObj>
          </a:graphicData>
        </a:graphic>
      </p:graphicFrame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3132138" y="1773238"/>
            <a:ext cx="5580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3600" b="1">
                <a:cs typeface="Times New Roman" pitchFamily="18" charset="0"/>
              </a:rPr>
              <a:t>من حل معادلتي المستقيمين </a:t>
            </a:r>
            <a:endParaRPr lang="en-US" sz="1600"/>
          </a:p>
        </p:txBody>
      </p:sp>
      <p:sp>
        <p:nvSpPr>
          <p:cNvPr id="9229" name="Rectangle 12"/>
          <p:cNvSpPr>
            <a:spLocks noChangeArrowheads="1"/>
          </p:cNvSpPr>
          <p:nvPr/>
        </p:nvSpPr>
        <p:spPr bwMode="auto">
          <a:xfrm>
            <a:off x="28575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3059113" y="3333750"/>
            <a:ext cx="5761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3600" b="1">
                <a:cs typeface="Times New Roman" pitchFamily="18" charset="0"/>
              </a:rPr>
              <a:t>إذا نقطة التقاطع هي </a:t>
            </a:r>
            <a:endParaRPr lang="ar-SA" sz="3600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285750" y="3981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5003" grpId="0"/>
      <p:bldP spid="85005" grpId="0"/>
      <p:bldP spid="850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1403350" y="2276475"/>
            <a:ext cx="6732588" cy="367347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Documents and Settings\eman\Local Settings\Temporary Internet Files\Content.IE5\8NKW3QVC\MC90015091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860800"/>
            <a:ext cx="14414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7704" y="2852936"/>
            <a:ext cx="5664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2-6</a:t>
            </a:r>
            <a:r>
              <a:rPr lang="ar-EG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ar-EG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الأعمدة والمسافة</a:t>
            </a:r>
            <a:endParaRPr lang="ar-EG" sz="7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696913" y="3235325"/>
            <a:ext cx="8334375" cy="1633538"/>
          </a:xfrm>
          <a:prstGeom prst="round1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323850" y="3141663"/>
            <a:ext cx="8424863" cy="1536700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CKMC025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838"/>
            <a:ext cx="16224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755650" y="3357563"/>
            <a:ext cx="7345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(6</a:t>
            </a:r>
            <a:r>
              <a:rPr lang="ar-EG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المستقيم </a:t>
            </a:r>
            <a:r>
              <a: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ar-EG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يمر بالنقطتين </a:t>
            </a:r>
            <a:r>
              <a: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(5,18) , (9,10)</a:t>
            </a:r>
            <a:r>
              <a:rPr lang="ar-EG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، وإحداثيا النقطة </a:t>
            </a:r>
            <a:r>
              <a: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ar-EG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هما </a:t>
            </a:r>
            <a:r>
              <a: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(-4,26)</a:t>
            </a:r>
            <a:r>
              <a:rPr lang="ar-EG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3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يأتي: </a:t>
            </a:r>
            <a:endParaRPr lang="ar-EG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غلق سما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غلق سما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غلق سما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غلق سما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يأتي: </a:t>
            </a:r>
            <a:endParaRPr lang="ar-EG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يأتي: </a:t>
            </a:r>
            <a:endParaRPr lang="ar-EG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50825" y="1700213"/>
            <a:ext cx="8642350" cy="4968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4500563" y="1916113"/>
          <a:ext cx="3816350" cy="1225550"/>
        </p:xfrm>
        <a:graphic>
          <a:graphicData uri="http://schemas.openxmlformats.org/presentationml/2006/ole">
            <p:oleObj spid="_x0000_s10242" r:id="rId5" imgW="1091726" imgH="571252" progId="">
              <p:embed/>
            </p:oleObj>
          </a:graphicData>
        </a:graphic>
      </p:graphicFrame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5724525" y="3716338"/>
          <a:ext cx="2249488" cy="955675"/>
        </p:xfrm>
        <a:graphic>
          <a:graphicData uri="http://schemas.openxmlformats.org/presentationml/2006/ole">
            <p:oleObj spid="_x0000_s10243" r:id="rId6" imgW="1104900" imgH="482600" progId="">
              <p:embed/>
            </p:oleObj>
          </a:graphicData>
        </a:graphic>
      </p:graphicFrame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5580063" y="4868863"/>
          <a:ext cx="2405062" cy="936625"/>
        </p:xfrm>
        <a:graphic>
          <a:graphicData uri="http://schemas.openxmlformats.org/presentationml/2006/ole">
            <p:oleObj spid="_x0000_s10244" r:id="rId7" imgW="1180588" imgH="469696" progId="">
              <p:embed/>
            </p:oleObj>
          </a:graphicData>
        </a:graphic>
      </p:graphicFrame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0251" name="Rectangle 9"/>
          <p:cNvSpPr>
            <a:spLocks noChangeArrowheads="1"/>
          </p:cNvSpPr>
          <p:nvPr/>
        </p:nvSpPr>
        <p:spPr bwMode="auto">
          <a:xfrm>
            <a:off x="28575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0825" y="1700213"/>
            <a:ext cx="8642350" cy="4968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470400" y="2060575"/>
          <a:ext cx="3990975" cy="619125"/>
        </p:xfrm>
        <a:graphic>
          <a:graphicData uri="http://schemas.openxmlformats.org/presentationml/2006/ole">
            <p:oleObj spid="_x0000_s11266" r:id="rId5" imgW="990170" imgH="253890" progId="">
              <p:embed/>
            </p:oleObj>
          </a:graphicData>
        </a:graphic>
      </p:graphicFrame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835150" y="5445125"/>
            <a:ext cx="6964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3600" b="1">
                <a:cs typeface="Times New Roman" pitchFamily="18" charset="0"/>
              </a:rPr>
              <a:t>معادلة المستقيم                            </a:t>
            </a:r>
            <a:r>
              <a:rPr lang="en-US" sz="3600" i="1">
                <a:latin typeface="Brush Script MT" pitchFamily="66" charset="0"/>
                <a:cs typeface="Times New Roman" pitchFamily="18" charset="0"/>
              </a:rPr>
              <a:t>l</a:t>
            </a:r>
            <a:endParaRPr lang="en-US" sz="3600"/>
          </a:p>
        </p:txBody>
      </p:sp>
      <p:sp>
        <p:nvSpPr>
          <p:cNvPr id="8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يأتي: </a:t>
            </a:r>
            <a:endParaRPr lang="ar-EG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6024" name="Object 8"/>
          <p:cNvGraphicFramePr>
            <a:graphicFrameLocks noChangeAspect="1"/>
          </p:cNvGraphicFramePr>
          <p:nvPr/>
        </p:nvGraphicFramePr>
        <p:xfrm>
          <a:off x="5148263" y="2924175"/>
          <a:ext cx="2889250" cy="574675"/>
        </p:xfrm>
        <a:graphic>
          <a:graphicData uri="http://schemas.openxmlformats.org/presentationml/2006/ole">
            <p:oleObj spid="_x0000_s11267" r:id="rId6" imgW="1307532" imgH="317362" progId="">
              <p:embed/>
            </p:oleObj>
          </a:graphicData>
        </a:graphic>
      </p:graphicFrame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6372225" y="4149725"/>
          <a:ext cx="1265238" cy="468313"/>
        </p:xfrm>
        <a:graphic>
          <a:graphicData uri="http://schemas.openxmlformats.org/presentationml/2006/ole">
            <p:oleObj spid="_x0000_s11268" r:id="rId7" imgW="583693" imgH="215713" progId="">
              <p:embed/>
            </p:oleObj>
          </a:graphicData>
        </a:graphic>
      </p:graphicFrame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3276600" y="5445125"/>
          <a:ext cx="2614613" cy="576263"/>
        </p:xfrm>
        <a:graphic>
          <a:graphicData uri="http://schemas.openxmlformats.org/presentationml/2006/ole">
            <p:oleObj spid="_x0000_s11269" r:id="rId8" imgW="1180588" imgH="253890" progId="">
              <p:embed/>
            </p:oleObj>
          </a:graphicData>
        </a:graphic>
      </p:graphicFrame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1275" name="Rectangle 10"/>
          <p:cNvSpPr>
            <a:spLocks noChangeArrowheads="1"/>
          </p:cNvSpPr>
          <p:nvPr/>
        </p:nvSpPr>
        <p:spPr bwMode="auto">
          <a:xfrm>
            <a:off x="285750" y="77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28575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0825" y="1700213"/>
            <a:ext cx="8642350" cy="4968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684213" y="1844675"/>
            <a:ext cx="80438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1450" algn="ctr">
              <a:lnSpc>
                <a:spcPct val="115000"/>
              </a:lnSpc>
              <a:spcAft>
                <a:spcPts val="1000"/>
              </a:spcAft>
            </a:pPr>
            <a:r>
              <a:rPr lang="ar-SA" sz="2800" b="1">
                <a:latin typeface="Calibri" pitchFamily="34" charset="0"/>
                <a:cs typeface="Times New Roman" pitchFamily="18" charset="0"/>
              </a:rPr>
              <a:t>ايجاد معادلة المستقيم المار بالنقطة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ar-SA" sz="2800" b="1">
                <a:latin typeface="Calibri" pitchFamily="34" charset="0"/>
                <a:cs typeface="Times New Roman" pitchFamily="18" charset="0"/>
              </a:rPr>
              <a:t> وعمودي على المستقيم </a:t>
            </a:r>
            <a:r>
              <a:rPr lang="en-US" sz="2800">
                <a:latin typeface="Brush Script MT" pitchFamily="66" charset="0"/>
                <a:cs typeface="Times New Roman" pitchFamily="18" charset="0"/>
              </a:rPr>
              <a:t>l</a:t>
            </a:r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7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يأتي: </a:t>
            </a:r>
            <a:endParaRPr lang="ar-EG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787900" y="2565400"/>
          <a:ext cx="3232150" cy="665163"/>
        </p:xfrm>
        <a:graphic>
          <a:graphicData uri="http://schemas.openxmlformats.org/presentationml/2006/ole">
            <p:oleObj spid="_x0000_s12290" r:id="rId5" imgW="990170" imgH="253890" progId="">
              <p:embed/>
            </p:oleObj>
          </a:graphicData>
        </a:graphic>
      </p:graphicFrame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116013" y="5229225"/>
            <a:ext cx="7632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3200" b="1">
                <a:cs typeface="Times New Roman" pitchFamily="18" charset="0"/>
              </a:rPr>
              <a:t>معادلة المستقيم العمودي </a:t>
            </a:r>
            <a:endParaRPr lang="ar-SA" sz="3200"/>
          </a:p>
        </p:txBody>
      </p:sp>
      <p:graphicFrame>
        <p:nvGraphicFramePr>
          <p:cNvPr id="87048" name="Object 8"/>
          <p:cNvGraphicFramePr>
            <a:graphicFrameLocks noChangeAspect="1"/>
          </p:cNvGraphicFramePr>
          <p:nvPr/>
        </p:nvGraphicFramePr>
        <p:xfrm>
          <a:off x="4787900" y="3284538"/>
          <a:ext cx="3455988" cy="895350"/>
        </p:xfrm>
        <a:graphic>
          <a:graphicData uri="http://schemas.openxmlformats.org/presentationml/2006/ole">
            <p:oleObj spid="_x0000_s12291" r:id="rId6" imgW="1396394" imgH="495085" progId="">
              <p:embed/>
            </p:oleObj>
          </a:graphicData>
        </a:graphic>
      </p:graphicFrame>
      <p:graphicFrame>
        <p:nvGraphicFramePr>
          <p:cNvPr id="87047" name="Object 7"/>
          <p:cNvGraphicFramePr>
            <a:graphicFrameLocks noChangeAspect="1"/>
          </p:cNvGraphicFramePr>
          <p:nvPr/>
        </p:nvGraphicFramePr>
        <p:xfrm>
          <a:off x="5364163" y="4365625"/>
          <a:ext cx="2520950" cy="593725"/>
        </p:xfrm>
        <a:graphic>
          <a:graphicData uri="http://schemas.openxmlformats.org/presentationml/2006/ole">
            <p:oleObj spid="_x0000_s12292" r:id="rId7" imgW="583693" imgH="215713" progId="">
              <p:embed/>
            </p:oleObj>
          </a:graphicData>
        </a:graphic>
      </p:graphicFrame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1476375" y="5085184"/>
          <a:ext cx="3624263" cy="865187"/>
        </p:xfrm>
        <a:graphic>
          <a:graphicData uri="http://schemas.openxmlformats.org/presentationml/2006/ole">
            <p:oleObj spid="_x0000_s12293" r:id="rId8" imgW="1104900" imgH="469900" progId="">
              <p:embed/>
            </p:oleObj>
          </a:graphicData>
        </a:graphic>
      </p:graphicFrame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2300" name="Rectangle 10"/>
          <p:cNvSpPr>
            <a:spLocks noChangeArrowheads="1"/>
          </p:cNvSpPr>
          <p:nvPr/>
        </p:nvSpPr>
        <p:spPr bwMode="auto">
          <a:xfrm>
            <a:off x="28575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285750" y="2543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0825" y="1700213"/>
            <a:ext cx="8642350" cy="4968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3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يأتي: </a:t>
            </a:r>
            <a:endParaRPr lang="ar-EG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4356100" y="4076700"/>
          <a:ext cx="4108450" cy="792163"/>
        </p:xfrm>
        <a:graphic>
          <a:graphicData uri="http://schemas.openxmlformats.org/presentationml/2006/ole">
            <p:oleObj spid="_x0000_s13314" r:id="rId5" imgW="2514600" imgH="444500" progId="">
              <p:embed/>
            </p:oleObj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132138" y="1773238"/>
            <a:ext cx="5580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3600" b="1">
                <a:cs typeface="Times New Roman" pitchFamily="18" charset="0"/>
              </a:rPr>
              <a:t>من حل معادلتي المستقيمين </a:t>
            </a:r>
            <a:endParaRPr lang="en-US" sz="16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059113" y="3333750"/>
            <a:ext cx="5761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3600" b="1">
                <a:cs typeface="Times New Roman" pitchFamily="18" charset="0"/>
              </a:rPr>
              <a:t>إذا نقطة التقاطع هي </a:t>
            </a:r>
            <a:endParaRPr lang="ar-SA" sz="3600"/>
          </a:p>
        </p:txBody>
      </p:sp>
      <p:graphicFrame>
        <p:nvGraphicFramePr>
          <p:cNvPr id="88073" name="Object 9"/>
          <p:cNvGraphicFramePr>
            <a:graphicFrameLocks noChangeAspect="1"/>
          </p:cNvGraphicFramePr>
          <p:nvPr/>
        </p:nvGraphicFramePr>
        <p:xfrm>
          <a:off x="5724525" y="2708275"/>
          <a:ext cx="1328738" cy="504825"/>
        </p:xfrm>
        <a:graphic>
          <a:graphicData uri="http://schemas.openxmlformats.org/presentationml/2006/ole">
            <p:oleObj spid="_x0000_s13315" r:id="rId6" imgW="609336" imgH="253890" progId="">
              <p:embed/>
            </p:oleObj>
          </a:graphicData>
        </a:graphic>
      </p:graphicFrame>
      <p:graphicFrame>
        <p:nvGraphicFramePr>
          <p:cNvPr id="88072" name="Object 8"/>
          <p:cNvGraphicFramePr>
            <a:graphicFrameLocks noChangeAspect="1"/>
          </p:cNvGraphicFramePr>
          <p:nvPr/>
        </p:nvGraphicFramePr>
        <p:xfrm>
          <a:off x="7204075" y="2708275"/>
          <a:ext cx="1122363" cy="411163"/>
        </p:xfrm>
        <a:graphic>
          <a:graphicData uri="http://schemas.openxmlformats.org/presentationml/2006/ole">
            <p:oleObj spid="_x0000_s13316" r:id="rId7" imgW="507780" imgH="215806" progId="">
              <p:embed/>
            </p:oleObj>
          </a:graphicData>
        </a:graphic>
      </p:graphicFrame>
      <p:sp>
        <p:nvSpPr>
          <p:cNvPr id="13326" name="Rectangle 11"/>
          <p:cNvSpPr>
            <a:spLocks noChangeArrowheads="1"/>
          </p:cNvSpPr>
          <p:nvPr/>
        </p:nvSpPr>
        <p:spPr bwMode="auto">
          <a:xfrm>
            <a:off x="28575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28575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88078" name="Object 14"/>
          <p:cNvGraphicFramePr>
            <a:graphicFrameLocks noChangeAspect="1"/>
          </p:cNvGraphicFramePr>
          <p:nvPr/>
        </p:nvGraphicFramePr>
        <p:xfrm>
          <a:off x="1835150" y="5035550"/>
          <a:ext cx="6481763" cy="769938"/>
        </p:xfrm>
        <a:graphic>
          <a:graphicData uri="http://schemas.openxmlformats.org/presentationml/2006/ole">
            <p:oleObj spid="_x0000_s13317" r:id="rId8" imgW="3454400" imgH="457200" progId="">
              <p:embed/>
            </p:oleObj>
          </a:graphicData>
        </a:graphic>
      </p:graphicFrame>
      <p:graphicFrame>
        <p:nvGraphicFramePr>
          <p:cNvPr id="88077" name="Object 13"/>
          <p:cNvGraphicFramePr>
            <a:graphicFrameLocks noChangeAspect="1"/>
          </p:cNvGraphicFramePr>
          <p:nvPr/>
        </p:nvGraphicFramePr>
        <p:xfrm>
          <a:off x="5292725" y="5949950"/>
          <a:ext cx="1498600" cy="574675"/>
        </p:xfrm>
        <a:graphic>
          <a:graphicData uri="http://schemas.openxmlformats.org/presentationml/2006/ole">
            <p:oleObj spid="_x0000_s13318" r:id="rId9" imgW="799753" imgH="304668" progId="">
              <p:embed/>
            </p:oleObj>
          </a:graphicData>
        </a:graphic>
      </p:graphicFrame>
      <p:sp>
        <p:nvSpPr>
          <p:cNvPr id="13328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3329" name="Rectangle 16"/>
          <p:cNvSpPr>
            <a:spLocks noChangeArrowheads="1"/>
          </p:cNvSpPr>
          <p:nvPr/>
        </p:nvSpPr>
        <p:spPr bwMode="auto">
          <a:xfrm>
            <a:off x="28575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88081" name="Object 17"/>
          <p:cNvGraphicFramePr>
            <a:graphicFrameLocks noChangeAspect="1"/>
          </p:cNvGraphicFramePr>
          <p:nvPr/>
        </p:nvGraphicFramePr>
        <p:xfrm>
          <a:off x="3708400" y="3429000"/>
          <a:ext cx="1689100" cy="576263"/>
        </p:xfrm>
        <a:graphic>
          <a:graphicData uri="http://schemas.openxmlformats.org/presentationml/2006/ole">
            <p:oleObj spid="_x0000_s13319" r:id="rId10" imgW="609600" imgH="330200" progId="">
              <p:embed/>
            </p:oleObj>
          </a:graphicData>
        </a:graphic>
      </p:graphicFrame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880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696913" y="3235325"/>
            <a:ext cx="8334375" cy="1633538"/>
          </a:xfrm>
          <a:prstGeom prst="round1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323850" y="3141663"/>
            <a:ext cx="8424863" cy="1536700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CKMC025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838"/>
            <a:ext cx="16224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755650" y="3357563"/>
            <a:ext cx="7345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(7</a:t>
            </a:r>
            <a:r>
              <a:rPr lang="ar-EG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المستقيم </a:t>
            </a:r>
            <a:r>
              <a: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ar-EG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يمر بالنقطتين </a:t>
            </a:r>
            <a:r>
              <a: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(-2,4) , (1,-9)</a:t>
            </a:r>
            <a:r>
              <a:rPr lang="ar-EG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، وإحداثيا النقطة </a:t>
            </a:r>
            <a:r>
              <a: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ar-EG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هما </a:t>
            </a:r>
            <a:r>
              <a: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(14,-6)</a:t>
            </a:r>
            <a:r>
              <a:rPr lang="ar-EG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7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يأتي: </a:t>
            </a:r>
            <a:endParaRPr lang="ar-EG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غلق سما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غلق سما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غلق سما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غلق سما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يأتي: </a:t>
            </a:r>
            <a:endParaRPr lang="ar-EG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يأتي: </a:t>
            </a:r>
            <a:endParaRPr lang="ar-EG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50825" y="1700213"/>
            <a:ext cx="8642350" cy="49688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aphicFrame>
        <p:nvGraphicFramePr>
          <p:cNvPr id="16" name="Object 1"/>
          <p:cNvGraphicFramePr>
            <a:graphicFrameLocks noChangeAspect="1"/>
          </p:cNvGraphicFramePr>
          <p:nvPr/>
        </p:nvGraphicFramePr>
        <p:xfrm>
          <a:off x="4500563" y="1916113"/>
          <a:ext cx="3816350" cy="1225550"/>
        </p:xfrm>
        <a:graphic>
          <a:graphicData uri="http://schemas.openxmlformats.org/presentationml/2006/ole">
            <p:oleObj spid="_x0000_s14338" r:id="rId5" imgW="1091726" imgH="571252" progId="">
              <p:embed/>
            </p:oleObj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5003800" y="3429000"/>
          <a:ext cx="2990850" cy="1146175"/>
        </p:xfrm>
        <a:graphic>
          <a:graphicData uri="http://schemas.openxmlformats.org/presentationml/2006/ole">
            <p:oleObj spid="_x0000_s14339" r:id="rId6" imgW="1193800" imgH="571500" progId="">
              <p:embed/>
            </p:oleObj>
          </a:graphicData>
        </a:graphic>
      </p:graphicFrame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5508625" y="4941888"/>
          <a:ext cx="2105025" cy="935037"/>
        </p:xfrm>
        <a:graphic>
          <a:graphicData uri="http://schemas.openxmlformats.org/presentationml/2006/ole">
            <p:oleObj spid="_x0000_s14340" r:id="rId7" imgW="837836" imgH="482391" progId="">
              <p:embed/>
            </p:oleObj>
          </a:graphicData>
        </a:graphic>
      </p:graphicFrame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28575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0825" y="1700213"/>
            <a:ext cx="8642350" cy="49688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470400" y="2060575"/>
          <a:ext cx="3990975" cy="619125"/>
        </p:xfrm>
        <a:graphic>
          <a:graphicData uri="http://schemas.openxmlformats.org/presentationml/2006/ole">
            <p:oleObj spid="_x0000_s15362" r:id="rId5" imgW="990170" imgH="253890" progId="">
              <p:embed/>
            </p:oleObj>
          </a:graphicData>
        </a:graphic>
      </p:graphicFrame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835150" y="5445125"/>
            <a:ext cx="6964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3600" b="1">
                <a:cs typeface="Times New Roman" pitchFamily="18" charset="0"/>
              </a:rPr>
              <a:t>معادلة المستقيم                                  </a:t>
            </a:r>
            <a:r>
              <a:rPr lang="en-US" sz="3600" i="1">
                <a:latin typeface="Brush Script MT" pitchFamily="66" charset="0"/>
                <a:cs typeface="Times New Roman" pitchFamily="18" charset="0"/>
              </a:rPr>
              <a:t>l</a:t>
            </a:r>
            <a:endParaRPr lang="en-US" sz="3600"/>
          </a:p>
        </p:txBody>
      </p:sp>
      <p:sp>
        <p:nvSpPr>
          <p:cNvPr id="5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يأتي: </a:t>
            </a:r>
            <a:endParaRPr lang="ar-EG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4356100" y="2997200"/>
          <a:ext cx="4133850" cy="788988"/>
        </p:xfrm>
        <a:graphic>
          <a:graphicData uri="http://schemas.openxmlformats.org/presentationml/2006/ole">
            <p:oleObj spid="_x0000_s15363" r:id="rId6" imgW="1473200" imgH="520700" progId="">
              <p:embed/>
            </p:oleObj>
          </a:graphicData>
        </a:graphic>
      </p:graphicFrame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5580063" y="4149725"/>
          <a:ext cx="2120900" cy="860425"/>
        </p:xfrm>
        <a:graphic>
          <a:graphicData uri="http://schemas.openxmlformats.org/presentationml/2006/ole">
            <p:oleObj spid="_x0000_s15364" r:id="rId7" imgW="761669" imgH="469696" progId="">
              <p:embed/>
            </p:oleObj>
          </a:graphicData>
        </a:graphic>
      </p:graphicFrame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2700338" y="5373688"/>
          <a:ext cx="3459162" cy="935037"/>
        </p:xfrm>
        <a:graphic>
          <a:graphicData uri="http://schemas.openxmlformats.org/presentationml/2006/ole">
            <p:oleObj spid="_x0000_s15365" r:id="rId8" imgW="1371600" imgH="469900" progId="">
              <p:embed/>
            </p:oleObj>
          </a:graphicData>
        </a:graphic>
      </p:graphicFrame>
      <p:sp>
        <p:nvSpPr>
          <p:cNvPr id="153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5371" name="Rectangle 7"/>
          <p:cNvSpPr>
            <a:spLocks noChangeArrowheads="1"/>
          </p:cNvSpPr>
          <p:nvPr/>
        </p:nvSpPr>
        <p:spPr bwMode="auto">
          <a:xfrm>
            <a:off x="28575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285750" y="2838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0825" y="1700213"/>
            <a:ext cx="8642350" cy="49688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684213" y="1844675"/>
            <a:ext cx="80438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1450" algn="ctr">
              <a:lnSpc>
                <a:spcPct val="115000"/>
              </a:lnSpc>
              <a:spcAft>
                <a:spcPts val="1000"/>
              </a:spcAft>
            </a:pPr>
            <a:r>
              <a:rPr lang="ar-SA" sz="2800" b="1">
                <a:latin typeface="Calibri" pitchFamily="34" charset="0"/>
                <a:cs typeface="Times New Roman" pitchFamily="18" charset="0"/>
              </a:rPr>
              <a:t>ايجاد معادلة المستقيم المار بالنقطة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ar-SA" sz="2800" b="1">
                <a:latin typeface="Calibri" pitchFamily="34" charset="0"/>
                <a:cs typeface="Times New Roman" pitchFamily="18" charset="0"/>
              </a:rPr>
              <a:t> وعمودي على المستقيم </a:t>
            </a:r>
            <a:r>
              <a:rPr lang="en-US" sz="2800">
                <a:latin typeface="Brush Script MT" pitchFamily="66" charset="0"/>
                <a:cs typeface="Times New Roman" pitchFamily="18" charset="0"/>
              </a:rPr>
              <a:t>l</a:t>
            </a:r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يأتي: </a:t>
            </a:r>
            <a:endParaRPr lang="ar-EG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787900" y="2565400"/>
          <a:ext cx="3232150" cy="665163"/>
        </p:xfrm>
        <a:graphic>
          <a:graphicData uri="http://schemas.openxmlformats.org/presentationml/2006/ole">
            <p:oleObj spid="_x0000_s16386" r:id="rId5" imgW="990170" imgH="253890" progId="">
              <p:embed/>
            </p:oleObj>
          </a:graphicData>
        </a:graphic>
      </p:graphicFrame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116013" y="5229225"/>
            <a:ext cx="7632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3200" b="1">
                <a:cs typeface="Times New Roman" pitchFamily="18" charset="0"/>
              </a:rPr>
              <a:t>معادلة المستقيم العمودي </a:t>
            </a:r>
            <a:endParaRPr lang="ar-SA" sz="3200"/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4211638" y="3284538"/>
          <a:ext cx="4178300" cy="865187"/>
        </p:xfrm>
        <a:graphic>
          <a:graphicData uri="http://schemas.openxmlformats.org/presentationml/2006/ole">
            <p:oleObj spid="_x0000_s16387" r:id="rId6" imgW="1662978" imgH="545863" progId="">
              <p:embed/>
            </p:oleObj>
          </a:graphicData>
        </a:graphic>
      </p:graphicFrame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4427538" y="4149725"/>
          <a:ext cx="3744912" cy="935038"/>
        </p:xfrm>
        <a:graphic>
          <a:graphicData uri="http://schemas.openxmlformats.org/presentationml/2006/ole">
            <p:oleObj spid="_x0000_s16388" r:id="rId7" imgW="863225" imgH="469696" progId="">
              <p:embed/>
            </p:oleObj>
          </a:graphicData>
        </a:graphic>
      </p:graphicFrame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971550" y="5229225"/>
          <a:ext cx="4376738" cy="863600"/>
        </p:xfrm>
        <a:graphic>
          <a:graphicData uri="http://schemas.openxmlformats.org/presentationml/2006/ole">
            <p:oleObj spid="_x0000_s16389" r:id="rId8" imgW="1346200" imgH="469900" progId="">
              <p:embed/>
            </p:oleObj>
          </a:graphicData>
        </a:graphic>
      </p:graphicFrame>
      <p:sp>
        <p:nvSpPr>
          <p:cNvPr id="1639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6396" name="Rectangle 7"/>
          <p:cNvSpPr>
            <a:spLocks noChangeArrowheads="1"/>
          </p:cNvSpPr>
          <p:nvPr/>
        </p:nvSpPr>
        <p:spPr bwMode="auto">
          <a:xfrm>
            <a:off x="28575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285750" y="2847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901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0825" y="1700213"/>
            <a:ext cx="8642350" cy="49688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3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يأتي: </a:t>
            </a:r>
            <a:endParaRPr lang="ar-EG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356100" y="4076700"/>
          <a:ext cx="4108450" cy="792163"/>
        </p:xfrm>
        <a:graphic>
          <a:graphicData uri="http://schemas.openxmlformats.org/presentationml/2006/ole">
            <p:oleObj spid="_x0000_s17410" r:id="rId5" imgW="2514600" imgH="444500" progId="">
              <p:embed/>
            </p:oleObj>
          </a:graphicData>
        </a:graphic>
      </p:graphicFrame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132138" y="1773238"/>
            <a:ext cx="5580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3600" b="1">
                <a:cs typeface="Times New Roman" pitchFamily="18" charset="0"/>
              </a:rPr>
              <a:t>من حل معادلتي المستقيمين </a:t>
            </a:r>
            <a:endParaRPr lang="en-US" sz="160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059113" y="3333750"/>
            <a:ext cx="5761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3600" b="1">
                <a:cs typeface="Times New Roman" pitchFamily="18" charset="0"/>
              </a:rPr>
              <a:t>إذا نقطة التقاطع هي </a:t>
            </a:r>
            <a:endParaRPr lang="ar-SA" sz="3600"/>
          </a:p>
        </p:txBody>
      </p:sp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4932363" y="2565400"/>
          <a:ext cx="1943100" cy="544513"/>
        </p:xfrm>
        <a:graphic>
          <a:graphicData uri="http://schemas.openxmlformats.org/presentationml/2006/ole">
            <p:oleObj spid="_x0000_s17411" r:id="rId6" imgW="622030" imgH="253890" progId="">
              <p:embed/>
            </p:oleObj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7048500" y="2617788"/>
          <a:ext cx="1473200" cy="444500"/>
        </p:xfrm>
        <a:graphic>
          <a:graphicData uri="http://schemas.openxmlformats.org/presentationml/2006/ole">
            <p:oleObj spid="_x0000_s17412" r:id="rId7" imgW="482181" imgH="215713" progId="">
              <p:embed/>
            </p:oleObj>
          </a:graphicData>
        </a:graphic>
      </p:graphicFrame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3563938" y="3357563"/>
          <a:ext cx="1824037" cy="647700"/>
        </p:xfrm>
        <a:graphic>
          <a:graphicData uri="http://schemas.openxmlformats.org/presentationml/2006/ole">
            <p:oleObj spid="_x0000_s17413" r:id="rId8" imgW="596900" imgH="330200" progId="">
              <p:embed/>
            </p:oleObj>
          </a:graphicData>
        </a:graphic>
      </p:graphicFrame>
      <p:sp>
        <p:nvSpPr>
          <p:cNvPr id="1742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7422" name="Rectangle 7"/>
          <p:cNvSpPr>
            <a:spLocks noChangeArrowheads="1"/>
          </p:cNvSpPr>
          <p:nvPr/>
        </p:nvSpPr>
        <p:spPr bwMode="auto">
          <a:xfrm>
            <a:off x="28575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7423" name="Rectangle 9"/>
          <p:cNvSpPr>
            <a:spLocks noChangeArrowheads="1"/>
          </p:cNvSpPr>
          <p:nvPr/>
        </p:nvSpPr>
        <p:spPr bwMode="auto">
          <a:xfrm>
            <a:off x="285750" y="2171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91147" name="Object 11"/>
          <p:cNvGraphicFramePr>
            <a:graphicFrameLocks noChangeAspect="1"/>
          </p:cNvGraphicFramePr>
          <p:nvPr/>
        </p:nvGraphicFramePr>
        <p:xfrm>
          <a:off x="4572000" y="5035550"/>
          <a:ext cx="3740150" cy="755650"/>
        </p:xfrm>
        <a:graphic>
          <a:graphicData uri="http://schemas.openxmlformats.org/presentationml/2006/ole">
            <p:oleObj spid="_x0000_s17414" r:id="rId9" imgW="2374900" imgH="457200" progId="">
              <p:embed/>
            </p:oleObj>
          </a:graphicData>
        </a:graphic>
      </p:graphicFrame>
      <p:graphicFrame>
        <p:nvGraphicFramePr>
          <p:cNvPr id="91146" name="Object 10"/>
          <p:cNvGraphicFramePr>
            <a:graphicFrameLocks noChangeAspect="1"/>
          </p:cNvGraphicFramePr>
          <p:nvPr/>
        </p:nvGraphicFramePr>
        <p:xfrm>
          <a:off x="5795963" y="5949950"/>
          <a:ext cx="1411287" cy="503238"/>
        </p:xfrm>
        <a:graphic>
          <a:graphicData uri="http://schemas.openxmlformats.org/presentationml/2006/ole">
            <p:oleObj spid="_x0000_s17415" r:id="rId10" imgW="888614" imgH="304668" progId="">
              <p:embed/>
            </p:oleObj>
          </a:graphicData>
        </a:graphic>
      </p:graphicFrame>
      <p:sp>
        <p:nvSpPr>
          <p:cNvPr id="1742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7425" name="Rectangle 13"/>
          <p:cNvSpPr>
            <a:spLocks noChangeArrowheads="1"/>
          </p:cNvSpPr>
          <p:nvPr/>
        </p:nvSpPr>
        <p:spPr bwMode="auto">
          <a:xfrm>
            <a:off x="28575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2335213" y="3235325"/>
            <a:ext cx="5341937" cy="2698750"/>
          </a:xfrm>
          <a:prstGeom prst="round1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1979613" y="3141663"/>
            <a:ext cx="5400675" cy="2538412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CKMC025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2852738"/>
            <a:ext cx="1039812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owchart: Punched Tape 10"/>
          <p:cNvSpPr/>
          <p:nvPr/>
        </p:nvSpPr>
        <p:spPr>
          <a:xfrm>
            <a:off x="539750" y="188913"/>
            <a:ext cx="7848600" cy="1511300"/>
          </a:xfrm>
          <a:prstGeom prst="flowChartPunchedTap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engran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79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49313" y="436563"/>
            <a:ext cx="7343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أنشئ القطعة المستقيمة التي تمثل البعد في كل مما يأتي:</a:t>
            </a:r>
            <a:endParaRPr lang="ar-EG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3500438"/>
            <a:ext cx="15128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مربع نص 13"/>
          <p:cNvSpPr txBox="1">
            <a:spLocks noChangeArrowheads="1"/>
          </p:cNvSpPr>
          <p:nvPr/>
        </p:nvSpPr>
        <p:spPr bwMode="auto">
          <a:xfrm>
            <a:off x="4859338" y="3573463"/>
            <a:ext cx="230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200" b="1" dirty="0">
                <a:latin typeface="Times New Roman" pitchFamily="18" charset="0"/>
                <a:cs typeface="Times New Roman" pitchFamily="18" charset="0"/>
              </a:rPr>
              <a:t> البعد بين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113" y="4292600"/>
            <a:ext cx="33131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  <p:sndAc>
      <p:stSnd>
        <p:snd r:embed="rId2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317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2411413" y="260350"/>
            <a:ext cx="6264275" cy="1368425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Manual Input 2"/>
          <p:cNvSpPr/>
          <p:nvPr/>
        </p:nvSpPr>
        <p:spPr>
          <a:xfrm>
            <a:off x="1908175" y="333375"/>
            <a:ext cx="6416675" cy="1511300"/>
          </a:xfrm>
          <a:prstGeom prst="flowChartManualInpu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HEKLIST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13929">
            <a:off x="1084263" y="-128588"/>
            <a:ext cx="15621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27313" y="620713"/>
            <a:ext cx="53705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أوجد البعد بين كل مستقيمين متوازيين فيما يأتي: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1546225" y="3860800"/>
            <a:ext cx="6410325" cy="2016125"/>
          </a:xfrm>
          <a:prstGeom prst="flowChartProces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258888" y="3573463"/>
            <a:ext cx="6408737" cy="2016125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6588125" y="3644900"/>
            <a:ext cx="936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(8</a:t>
            </a:r>
            <a:endParaRPr lang="ar-SA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2339975" y="3789363"/>
            <a:ext cx="46085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y = - x </a:t>
            </a:r>
          </a:p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- x – 4 </a:t>
            </a:r>
            <a:endParaRPr lang="ar-SA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كسر زجا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كسر زجا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كسر زجا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كسر زجا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9" grpId="0" animBg="1"/>
      <p:bldP spid="10" grpId="0" animBg="1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2411413" y="260350"/>
            <a:ext cx="6264275" cy="1368425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Manual Input 2"/>
          <p:cNvSpPr/>
          <p:nvPr/>
        </p:nvSpPr>
        <p:spPr>
          <a:xfrm>
            <a:off x="1908175" y="333375"/>
            <a:ext cx="6416675" cy="1511300"/>
          </a:xfrm>
          <a:prstGeom prst="flowChartManualInpu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2" name="Picture 3" descr="CHEKLIST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13929">
            <a:off x="1084263" y="-128588"/>
            <a:ext cx="15621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Rectangle 4"/>
          <p:cNvSpPr>
            <a:spLocks noChangeArrowheads="1"/>
          </p:cNvSpPr>
          <p:nvPr/>
        </p:nvSpPr>
        <p:spPr bwMode="auto">
          <a:xfrm>
            <a:off x="2627313" y="620713"/>
            <a:ext cx="53705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أوجد البعد بين كل مستقيمين متوازيين فيما يأتي: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23850" y="1889125"/>
            <a:ext cx="8640763" cy="4852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5867400" y="2060575"/>
          <a:ext cx="1385888" cy="576263"/>
        </p:xfrm>
        <a:graphic>
          <a:graphicData uri="http://schemas.openxmlformats.org/presentationml/2006/ole">
            <p:oleObj spid="_x0000_s18434" r:id="rId6" imgW="520474" imgH="342751" progId="">
              <p:embed/>
            </p:oleObj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1619250" y="2060575"/>
          <a:ext cx="1651000" cy="569913"/>
        </p:xfrm>
        <a:graphic>
          <a:graphicData uri="http://schemas.openxmlformats.org/presentationml/2006/ole">
            <p:oleObj spid="_x0000_s18435" r:id="rId7" imgW="685502" imgH="215806" progId="">
              <p:embed/>
            </p:oleObj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1547813" y="2924175"/>
          <a:ext cx="1312862" cy="576263"/>
        </p:xfrm>
        <a:graphic>
          <a:graphicData uri="http://schemas.openxmlformats.org/presentationml/2006/ole">
            <p:oleObj spid="_x0000_s18436" r:id="rId8" imgW="520474" imgH="342751" progId="">
              <p:embed/>
            </p:oleObj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3492500" y="3933825"/>
          <a:ext cx="4849813" cy="935038"/>
        </p:xfrm>
        <a:graphic>
          <a:graphicData uri="http://schemas.openxmlformats.org/presentationml/2006/ole">
            <p:oleObj spid="_x0000_s18437" r:id="rId9" imgW="2120900" imgH="546100" progId="">
              <p:embed/>
            </p:oleObj>
          </a:graphicData>
        </a:graphic>
      </p:graphicFrame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5508625" y="5300663"/>
          <a:ext cx="2874963" cy="569912"/>
        </p:xfrm>
        <a:graphic>
          <a:graphicData uri="http://schemas.openxmlformats.org/presentationml/2006/ole">
            <p:oleObj spid="_x0000_s18438" r:id="rId10" imgW="825142" imgH="266584" progId="">
              <p:embed/>
            </p:oleObj>
          </a:graphicData>
        </a:graphic>
      </p:graphicFrame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6300788" y="6165850"/>
          <a:ext cx="1816100" cy="503238"/>
        </p:xfrm>
        <a:graphic>
          <a:graphicData uri="http://schemas.openxmlformats.org/presentationml/2006/ole">
            <p:oleObj spid="_x0000_s18439" r:id="rId11" imgW="520474" imgH="215806" progId="">
              <p:embed/>
            </p:oleObj>
          </a:graphicData>
        </a:graphic>
      </p:graphicFrame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7235825" y="2060575"/>
            <a:ext cx="1114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EG" sz="3200" b="1">
                <a:cs typeface="Times New Roman" pitchFamily="18" charset="0"/>
              </a:rPr>
              <a:t>النقطة </a:t>
            </a:r>
            <a:endParaRPr lang="ar-EG" sz="3200"/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3203575" y="2060575"/>
            <a:ext cx="26209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SA" sz="3200" b="1">
                <a:cs typeface="Times New Roman" pitchFamily="18" charset="0"/>
              </a:rPr>
              <a:t>تقع على المستقيم </a:t>
            </a:r>
            <a:endParaRPr lang="ar-SA" sz="3200"/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1187450" y="2924175"/>
            <a:ext cx="7591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3200" b="1">
                <a:cs typeface="Times New Roman" pitchFamily="18" charset="0"/>
              </a:rPr>
              <a:t>، معادلة العمودي على المستقيم من النقطة </a:t>
            </a:r>
            <a:endParaRPr lang="ar-SA" sz="3200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611188" y="2852738"/>
            <a:ext cx="974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ar-SA" sz="3600" b="1">
                <a:cs typeface="Times New Roman" pitchFamily="18" charset="0"/>
              </a:rPr>
              <a:t> هي</a:t>
            </a:r>
            <a:endParaRPr lang="en-US" sz="1600"/>
          </a:p>
        </p:txBody>
      </p:sp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5783" grpId="0"/>
      <p:bldP spid="75784" grpId="0"/>
      <p:bldP spid="75785" grpId="0"/>
      <p:bldP spid="7578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2411413" y="260350"/>
            <a:ext cx="6264275" cy="1368425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Manual Input 2"/>
          <p:cNvSpPr/>
          <p:nvPr/>
        </p:nvSpPr>
        <p:spPr>
          <a:xfrm>
            <a:off x="1908175" y="333375"/>
            <a:ext cx="6416675" cy="1511300"/>
          </a:xfrm>
          <a:prstGeom prst="flowChartManualInpu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3" descr="CHEKLIST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13929">
            <a:off x="1084263" y="-128588"/>
            <a:ext cx="15621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4"/>
          <p:cNvSpPr>
            <a:spLocks noChangeArrowheads="1"/>
          </p:cNvSpPr>
          <p:nvPr/>
        </p:nvSpPr>
        <p:spPr bwMode="auto">
          <a:xfrm>
            <a:off x="2627313" y="620713"/>
            <a:ext cx="53705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أوجد البعد بين كل مستقيمين متوازيين فيما يأتي: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23850" y="1889125"/>
            <a:ext cx="8640763" cy="4852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258888" y="2060575"/>
            <a:ext cx="7591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3200" b="1"/>
              <a:t>إيجاد نقطة التقاطع بين المستقيمين</a:t>
            </a:r>
            <a:endParaRPr lang="ar-SA" sz="3200"/>
          </a:p>
        </p:txBody>
      </p:sp>
      <p:graphicFrame>
        <p:nvGraphicFramePr>
          <p:cNvPr id="92169" name="Object 9"/>
          <p:cNvGraphicFramePr>
            <a:graphicFrameLocks noChangeAspect="1"/>
          </p:cNvGraphicFramePr>
          <p:nvPr/>
        </p:nvGraphicFramePr>
        <p:xfrm>
          <a:off x="6443663" y="2852738"/>
          <a:ext cx="2016125" cy="576262"/>
        </p:xfrm>
        <a:graphic>
          <a:graphicData uri="http://schemas.openxmlformats.org/presentationml/2006/ole">
            <p:oleObj spid="_x0000_s19458" r:id="rId6" imgW="520474" imgH="215806" progId="">
              <p:embed/>
            </p:oleObj>
          </a:graphicData>
        </a:graphic>
      </p:graphicFrame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4067175" y="2852738"/>
          <a:ext cx="1981200" cy="576262"/>
        </p:xfrm>
        <a:graphic>
          <a:graphicData uri="http://schemas.openxmlformats.org/presentationml/2006/ole">
            <p:oleObj spid="_x0000_s19459" r:id="rId7" imgW="964781" imgH="266584" progId="">
              <p:embed/>
            </p:oleObj>
          </a:graphicData>
        </a:graphic>
      </p:graphicFrame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19469" name="Rectangle 11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SA" b="1">
                <a:cs typeface="Times New Roman" pitchFamily="18" charset="0"/>
              </a:rPr>
              <a:t>، </a:t>
            </a:r>
            <a:endParaRPr lang="ar-SA"/>
          </a:p>
        </p:txBody>
      </p:sp>
      <p:graphicFrame>
        <p:nvGraphicFramePr>
          <p:cNvPr id="92173" name="Object 13"/>
          <p:cNvGraphicFramePr>
            <a:graphicFrameLocks noChangeAspect="1"/>
          </p:cNvGraphicFramePr>
          <p:nvPr/>
        </p:nvGraphicFramePr>
        <p:xfrm>
          <a:off x="5580063" y="3789363"/>
          <a:ext cx="2798762" cy="1295400"/>
        </p:xfrm>
        <a:graphic>
          <a:graphicData uri="http://schemas.openxmlformats.org/presentationml/2006/ole">
            <p:oleObj spid="_x0000_s19460" r:id="rId8" imgW="634725" imgH="495085" progId="">
              <p:embed/>
            </p:oleObj>
          </a:graphicData>
        </a:graphic>
      </p:graphicFrame>
      <p:graphicFrame>
        <p:nvGraphicFramePr>
          <p:cNvPr id="92172" name="Object 12"/>
          <p:cNvGraphicFramePr>
            <a:graphicFrameLocks noChangeAspect="1"/>
          </p:cNvGraphicFramePr>
          <p:nvPr/>
        </p:nvGraphicFramePr>
        <p:xfrm>
          <a:off x="3708400" y="5300663"/>
          <a:ext cx="2355850" cy="720725"/>
        </p:xfrm>
        <a:graphic>
          <a:graphicData uri="http://schemas.openxmlformats.org/presentationml/2006/ole">
            <p:oleObj spid="_x0000_s19461" r:id="rId9" imgW="774364" imgH="342751" progId="">
              <p:embed/>
            </p:oleObj>
          </a:graphicData>
        </a:graphic>
      </p:graphicFrame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6156325" y="5157788"/>
            <a:ext cx="2455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4000" b="1">
                <a:cs typeface="Times New Roman" pitchFamily="18" charset="0"/>
              </a:rPr>
              <a:t>نقطة التقاطع </a:t>
            </a:r>
            <a:endParaRPr lang="ar-SA" sz="4000"/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285750" y="1752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92175" grpId="0"/>
      <p:bldP spid="9217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2411413" y="260350"/>
            <a:ext cx="6264275" cy="1368425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Manual Input 2"/>
          <p:cNvSpPr/>
          <p:nvPr/>
        </p:nvSpPr>
        <p:spPr>
          <a:xfrm>
            <a:off x="1908175" y="333375"/>
            <a:ext cx="6416675" cy="1511300"/>
          </a:xfrm>
          <a:prstGeom prst="flowChartManualInpu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2627313" y="620713"/>
            <a:ext cx="53705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أوجد البعد بين كل مستقيمين متوازيين فيما يأتي: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23850" y="1889125"/>
            <a:ext cx="8640763" cy="4852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258888" y="2060575"/>
            <a:ext cx="7591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3200" b="1"/>
              <a:t>البعد بين المستقيمين المتوازيين = </a:t>
            </a:r>
            <a:endParaRPr lang="ar-SA" sz="3200"/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SA" b="1">
                <a:cs typeface="Times New Roman" pitchFamily="18" charset="0"/>
              </a:rPr>
              <a:t>، </a:t>
            </a:r>
            <a:endParaRPr lang="ar-SA"/>
          </a:p>
        </p:txBody>
      </p:sp>
      <p:sp>
        <p:nvSpPr>
          <p:cNvPr id="2049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85750" y="1752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2049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93190" name="Object 6"/>
          <p:cNvGraphicFramePr>
            <a:graphicFrameLocks noChangeAspect="1"/>
          </p:cNvGraphicFramePr>
          <p:nvPr/>
        </p:nvGraphicFramePr>
        <p:xfrm>
          <a:off x="5003800" y="4724400"/>
          <a:ext cx="2898775" cy="881063"/>
        </p:xfrm>
        <a:graphic>
          <a:graphicData uri="http://schemas.openxmlformats.org/presentationml/2006/ole">
            <p:oleObj spid="_x0000_s20482" r:id="rId5" imgW="812447" imgH="304668" progId="">
              <p:embed/>
            </p:oleObj>
          </a:graphicData>
        </a:graphic>
      </p:graphicFrame>
      <p:sp>
        <p:nvSpPr>
          <p:cNvPr id="2049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93192" name="Object 8"/>
          <p:cNvGraphicFramePr>
            <a:graphicFrameLocks noChangeAspect="1"/>
          </p:cNvGraphicFramePr>
          <p:nvPr/>
        </p:nvGraphicFramePr>
        <p:xfrm>
          <a:off x="3419475" y="3213100"/>
          <a:ext cx="5113338" cy="863600"/>
        </p:xfrm>
        <a:graphic>
          <a:graphicData uri="http://schemas.openxmlformats.org/presentationml/2006/ole">
            <p:oleObj spid="_x0000_s20483" r:id="rId6" imgW="1815312" imgH="444307" progId="">
              <p:embed/>
            </p:oleObj>
          </a:graphicData>
        </a:graphic>
      </p:graphicFrame>
      <p:pic>
        <p:nvPicPr>
          <p:cNvPr id="20495" name="Picture 3" descr="CHEKLIST.W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13929">
            <a:off x="1084263" y="-128588"/>
            <a:ext cx="15621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2411413" y="260350"/>
            <a:ext cx="6264275" cy="1368425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Manual Input 2"/>
          <p:cNvSpPr/>
          <p:nvPr/>
        </p:nvSpPr>
        <p:spPr>
          <a:xfrm>
            <a:off x="1908175" y="333375"/>
            <a:ext cx="6416675" cy="1511300"/>
          </a:xfrm>
          <a:prstGeom prst="flowChartManualInpu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Picture 3" descr="CHEKLIST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3929">
            <a:off x="1084263" y="-128588"/>
            <a:ext cx="15621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2627313" y="620713"/>
            <a:ext cx="53705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أوجد البعد بين كل مستقيمين متوازيين فيما يأتي: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1546225" y="3355975"/>
            <a:ext cx="5978525" cy="2663825"/>
          </a:xfrm>
          <a:prstGeom prst="flowChartProces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258888" y="3068638"/>
            <a:ext cx="5976937" cy="2663825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6156325" y="3357563"/>
            <a:ext cx="936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(9</a:t>
            </a:r>
            <a:endParaRPr lang="ar-SA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2195513" y="3500438"/>
            <a:ext cx="43211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y = 2x + 7 </a:t>
            </a:r>
          </a:p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y= 2x - 3</a:t>
            </a:r>
            <a:endParaRPr lang="ar-SA" sz="4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كسر زجا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كسر زجا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كسر زجا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كسر زجا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1"/>
          <p:cNvSpPr/>
          <p:nvPr/>
        </p:nvSpPr>
        <p:spPr>
          <a:xfrm>
            <a:off x="2411413" y="260350"/>
            <a:ext cx="6264275" cy="1368425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Manual Input 2"/>
          <p:cNvSpPr/>
          <p:nvPr/>
        </p:nvSpPr>
        <p:spPr>
          <a:xfrm>
            <a:off x="1908175" y="333375"/>
            <a:ext cx="6416675" cy="1511300"/>
          </a:xfrm>
          <a:prstGeom prst="flowChartManualInpu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2" name="Picture 3" descr="CHEKLIST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13929">
            <a:off x="1084263" y="-128588"/>
            <a:ext cx="15621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Rectangle 4"/>
          <p:cNvSpPr>
            <a:spLocks noChangeArrowheads="1"/>
          </p:cNvSpPr>
          <p:nvPr/>
        </p:nvSpPr>
        <p:spPr bwMode="auto">
          <a:xfrm>
            <a:off x="2627313" y="620713"/>
            <a:ext cx="53705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أوجد البعد بين كل مستقيمين متوازيين فيما يأتي: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23850" y="1889125"/>
            <a:ext cx="8640763" cy="4852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3492500" y="3933825"/>
          <a:ext cx="4849813" cy="935038"/>
        </p:xfrm>
        <a:graphic>
          <a:graphicData uri="http://schemas.openxmlformats.org/presentationml/2006/ole">
            <p:oleObj spid="_x0000_s21506" r:id="rId6" imgW="2120900" imgH="546100" progId="">
              <p:embed/>
            </p:oleObj>
          </a:graphicData>
        </a:graphic>
      </p:graphicFrame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7235825" y="2060575"/>
            <a:ext cx="1114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EG" sz="3200" b="1">
                <a:cs typeface="Times New Roman" pitchFamily="18" charset="0"/>
              </a:rPr>
              <a:t>النقطة </a:t>
            </a:r>
            <a:endParaRPr lang="ar-EG" sz="320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203575" y="2060575"/>
            <a:ext cx="26209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SA" sz="3200" b="1">
                <a:cs typeface="Times New Roman" pitchFamily="18" charset="0"/>
              </a:rPr>
              <a:t>تقع على المستقيم </a:t>
            </a:r>
            <a:endParaRPr lang="ar-SA" sz="32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187450" y="2924175"/>
            <a:ext cx="7591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3200" b="1">
                <a:cs typeface="Times New Roman" pitchFamily="18" charset="0"/>
              </a:rPr>
              <a:t>، معادلة العمودي على المستقيم من النقطة </a:t>
            </a:r>
            <a:endParaRPr lang="ar-SA" sz="3200"/>
          </a:p>
        </p:txBody>
      </p:sp>
      <p:sp>
        <p:nvSpPr>
          <p:cNvPr id="2151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6011863" y="2060575"/>
          <a:ext cx="1368425" cy="576263"/>
        </p:xfrm>
        <a:graphic>
          <a:graphicData uri="http://schemas.openxmlformats.org/presentationml/2006/ole">
            <p:oleObj spid="_x0000_s21507" r:id="rId7" imgW="520474" imgH="342751" progId="">
              <p:embed/>
            </p:oleObj>
          </a:graphicData>
        </a:graphic>
      </p:graphicFrame>
      <p:sp>
        <p:nvSpPr>
          <p:cNvPr id="2151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73737" name="Object 9"/>
          <p:cNvGraphicFramePr>
            <a:graphicFrameLocks noChangeAspect="1"/>
          </p:cNvGraphicFramePr>
          <p:nvPr/>
        </p:nvGraphicFramePr>
        <p:xfrm>
          <a:off x="827088" y="2133600"/>
          <a:ext cx="2214562" cy="647700"/>
        </p:xfrm>
        <a:graphic>
          <a:graphicData uri="http://schemas.openxmlformats.org/presentationml/2006/ole">
            <p:oleObj spid="_x0000_s21508" r:id="rId8" imgW="990170" imgH="266584" progId="">
              <p:embed/>
            </p:oleObj>
          </a:graphicData>
        </a:graphic>
      </p:graphicFrame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73739" name="Object 11"/>
          <p:cNvGraphicFramePr>
            <a:graphicFrameLocks noChangeAspect="1"/>
          </p:cNvGraphicFramePr>
          <p:nvPr/>
        </p:nvGraphicFramePr>
        <p:xfrm>
          <a:off x="3924300" y="5373688"/>
          <a:ext cx="4392613" cy="935037"/>
        </p:xfrm>
        <a:graphic>
          <a:graphicData uri="http://schemas.openxmlformats.org/presentationml/2006/ole">
            <p:oleObj spid="_x0000_s21509" r:id="rId9" imgW="1675673" imgH="495085" progId="">
              <p:embed/>
            </p:oleObj>
          </a:graphicData>
        </a:graphic>
      </p:graphicFrame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2411413" y="260350"/>
            <a:ext cx="6264275" cy="1368425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Manual Input 2"/>
          <p:cNvSpPr/>
          <p:nvPr/>
        </p:nvSpPr>
        <p:spPr>
          <a:xfrm>
            <a:off x="1908175" y="333375"/>
            <a:ext cx="6416675" cy="1511300"/>
          </a:xfrm>
          <a:prstGeom prst="flowChartManualInpu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Picture 3" descr="CHEKLIST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13929">
            <a:off x="1084263" y="-128588"/>
            <a:ext cx="15621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2627313" y="620713"/>
            <a:ext cx="53705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أوجد البعد بين كل مستقيمين متوازيين فيما يأتي: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23850" y="1889125"/>
            <a:ext cx="8640763" cy="4852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258888" y="2060575"/>
            <a:ext cx="7591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3200" b="1"/>
              <a:t>إيجاد تقاطع المستقيمين</a:t>
            </a:r>
            <a:endParaRPr lang="ar-SA" sz="3200"/>
          </a:p>
        </p:txBody>
      </p:sp>
      <p:sp>
        <p:nvSpPr>
          <p:cNvPr id="2254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22541" name="Rectangle 11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SA" b="1">
                <a:cs typeface="Times New Roman" pitchFamily="18" charset="0"/>
              </a:rPr>
              <a:t>، </a:t>
            </a:r>
            <a:endParaRPr lang="ar-SA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156325" y="5157788"/>
            <a:ext cx="2455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4000" b="1">
                <a:cs typeface="Times New Roman" pitchFamily="18" charset="0"/>
              </a:rPr>
              <a:t>نقطة التقاطع </a:t>
            </a:r>
            <a:endParaRPr lang="ar-SA" sz="4000"/>
          </a:p>
        </p:txBody>
      </p:sp>
      <p:graphicFrame>
        <p:nvGraphicFramePr>
          <p:cNvPr id="94215" name="Object 7"/>
          <p:cNvGraphicFramePr>
            <a:graphicFrameLocks noChangeAspect="1"/>
          </p:cNvGraphicFramePr>
          <p:nvPr/>
        </p:nvGraphicFramePr>
        <p:xfrm>
          <a:off x="2555875" y="1989138"/>
          <a:ext cx="3206750" cy="935037"/>
        </p:xfrm>
        <a:graphic>
          <a:graphicData uri="http://schemas.openxmlformats.org/presentationml/2006/ole">
            <p:oleObj spid="_x0000_s22530" r:id="rId6" imgW="1193800" imgH="495300" progId="">
              <p:embed/>
            </p:oleObj>
          </a:graphicData>
        </a:graphic>
      </p:graphicFrame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4572000" y="3068638"/>
          <a:ext cx="3671888" cy="701675"/>
        </p:xfrm>
        <a:graphic>
          <a:graphicData uri="http://schemas.openxmlformats.org/presentationml/2006/ole">
            <p:oleObj spid="_x0000_s22531" r:id="rId7" imgW="977476" imgH="266584" progId="">
              <p:embed/>
            </p:oleObj>
          </a:graphicData>
        </a:graphic>
      </p:graphicFrame>
      <p:sp>
        <p:nvSpPr>
          <p:cNvPr id="225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22545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SA" b="1">
                <a:cs typeface="Times New Roman" pitchFamily="18" charset="0"/>
              </a:rPr>
              <a:t> ، </a:t>
            </a:r>
            <a:endParaRPr lang="ar-SA"/>
          </a:p>
        </p:txBody>
      </p:sp>
      <p:sp>
        <p:nvSpPr>
          <p:cNvPr id="2254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94218" name="Object 10"/>
          <p:cNvGraphicFramePr>
            <a:graphicFrameLocks noChangeAspect="1"/>
          </p:cNvGraphicFramePr>
          <p:nvPr/>
        </p:nvGraphicFramePr>
        <p:xfrm>
          <a:off x="5724525" y="3860800"/>
          <a:ext cx="2376488" cy="1152525"/>
        </p:xfrm>
        <a:graphic>
          <a:graphicData uri="http://schemas.openxmlformats.org/presentationml/2006/ole">
            <p:oleObj spid="_x0000_s22532" r:id="rId8" imgW="520474" imgH="495085" progId="">
              <p:embed/>
            </p:oleObj>
          </a:graphicData>
        </a:graphic>
      </p:graphicFrame>
      <p:sp>
        <p:nvSpPr>
          <p:cNvPr id="2254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94220" name="Object 12"/>
          <p:cNvGraphicFramePr>
            <a:graphicFrameLocks noChangeAspect="1"/>
          </p:cNvGraphicFramePr>
          <p:nvPr/>
        </p:nvGraphicFramePr>
        <p:xfrm>
          <a:off x="3995738" y="5300663"/>
          <a:ext cx="1871662" cy="720725"/>
        </p:xfrm>
        <a:graphic>
          <a:graphicData uri="http://schemas.openxmlformats.org/presentationml/2006/ole">
            <p:oleObj spid="_x0000_s22533" r:id="rId9" imgW="520474" imgH="342751" progId="">
              <p:embed/>
            </p:oleObj>
          </a:graphicData>
        </a:graphic>
      </p:graphicFrame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2411413" y="260350"/>
            <a:ext cx="6264275" cy="1368425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Manual Input 2"/>
          <p:cNvSpPr/>
          <p:nvPr/>
        </p:nvSpPr>
        <p:spPr>
          <a:xfrm>
            <a:off x="1908175" y="333375"/>
            <a:ext cx="6416675" cy="1511300"/>
          </a:xfrm>
          <a:prstGeom prst="flowChartManualInpu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Rectangle 4"/>
          <p:cNvSpPr>
            <a:spLocks noChangeArrowheads="1"/>
          </p:cNvSpPr>
          <p:nvPr/>
        </p:nvSpPr>
        <p:spPr bwMode="auto">
          <a:xfrm>
            <a:off x="2627313" y="620713"/>
            <a:ext cx="53705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أوجد البعد بين كل مستقيمين متوازيين فيما يأتي: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23850" y="1889125"/>
            <a:ext cx="8640763" cy="4852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2356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2356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95240" name="Object 8"/>
          <p:cNvGraphicFramePr>
            <a:graphicFrameLocks noChangeAspect="1"/>
          </p:cNvGraphicFramePr>
          <p:nvPr/>
        </p:nvGraphicFramePr>
        <p:xfrm>
          <a:off x="1979613" y="2060575"/>
          <a:ext cx="1223962" cy="576263"/>
        </p:xfrm>
        <a:graphic>
          <a:graphicData uri="http://schemas.openxmlformats.org/presentationml/2006/ole">
            <p:oleObj spid="_x0000_s23554" r:id="rId5" imgW="520474" imgH="342751" progId="">
              <p:embed/>
            </p:oleObj>
          </a:graphicData>
        </a:graphic>
      </p:graphicFrame>
      <p:graphicFrame>
        <p:nvGraphicFramePr>
          <p:cNvPr id="95239" name="Object 7"/>
          <p:cNvGraphicFramePr>
            <a:graphicFrameLocks noChangeAspect="1"/>
          </p:cNvGraphicFramePr>
          <p:nvPr/>
        </p:nvGraphicFramePr>
        <p:xfrm>
          <a:off x="468313" y="2060575"/>
          <a:ext cx="1223962" cy="576263"/>
        </p:xfrm>
        <a:graphic>
          <a:graphicData uri="http://schemas.openxmlformats.org/presentationml/2006/ole">
            <p:oleObj spid="_x0000_s23555" r:id="rId6" imgW="520474" imgH="342751" progId="">
              <p:embed/>
            </p:oleObj>
          </a:graphicData>
        </a:graphic>
      </p:graphicFrame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3419475" y="2852738"/>
          <a:ext cx="4972050" cy="1081087"/>
        </p:xfrm>
        <a:graphic>
          <a:graphicData uri="http://schemas.openxmlformats.org/presentationml/2006/ole">
            <p:oleObj spid="_x0000_s23556" r:id="rId7" imgW="2514600" imgH="444500" progId="">
              <p:embed/>
            </p:oleObj>
          </a:graphicData>
        </a:graphic>
      </p:graphicFrame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3924300" y="4221163"/>
          <a:ext cx="4679950" cy="1079500"/>
        </p:xfrm>
        <a:graphic>
          <a:graphicData uri="http://schemas.openxmlformats.org/presentationml/2006/ole">
            <p:oleObj spid="_x0000_s23557" r:id="rId8" imgW="2159000" imgH="444500" progId="">
              <p:embed/>
            </p:oleObj>
          </a:graphicData>
        </a:graphic>
      </p:graphicFrame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5076825" y="5661025"/>
          <a:ext cx="2303463" cy="647700"/>
        </p:xfrm>
        <a:graphic>
          <a:graphicData uri="http://schemas.openxmlformats.org/presentationml/2006/ole">
            <p:oleObj spid="_x0000_s23558" r:id="rId9" imgW="799753" imgH="304668" progId="">
              <p:embed/>
            </p:oleObj>
          </a:graphicData>
        </a:graphic>
      </p:graphicFrame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3275013" y="1955800"/>
            <a:ext cx="561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SA" sz="2800" b="1">
                <a:cs typeface="Times New Roman" pitchFamily="18" charset="0"/>
              </a:rPr>
              <a:t>البعد بين المستقيمين هو المسافة بين النقطتين </a:t>
            </a:r>
            <a:endParaRPr lang="ar-SA" sz="2800"/>
          </a:p>
        </p:txBody>
      </p:sp>
      <p:pic>
        <p:nvPicPr>
          <p:cNvPr id="23567" name="Picture 3" descr="CHEKLIST.WM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513929">
            <a:off x="1084263" y="-128588"/>
            <a:ext cx="15621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524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2411413" y="260350"/>
            <a:ext cx="6264275" cy="1368425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Manual Input 2"/>
          <p:cNvSpPr/>
          <p:nvPr/>
        </p:nvSpPr>
        <p:spPr>
          <a:xfrm>
            <a:off x="1908175" y="333375"/>
            <a:ext cx="6416675" cy="1511300"/>
          </a:xfrm>
          <a:prstGeom prst="flowChartManualInpu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3" descr="CHEKLIST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3929">
            <a:off x="1084263" y="-128588"/>
            <a:ext cx="15621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2627313" y="620713"/>
            <a:ext cx="53705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أوجد البعد بين كل مستقيمين متوازيين فيما يأتي: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1835150" y="2938463"/>
            <a:ext cx="6192838" cy="3082925"/>
          </a:xfrm>
          <a:prstGeom prst="flowChartProces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547813" y="2651125"/>
            <a:ext cx="6191250" cy="3082925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6443663" y="2997200"/>
            <a:ext cx="936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ar-SA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2484438" y="3644900"/>
            <a:ext cx="431958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y = 3x + 12 </a:t>
            </a:r>
          </a:p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y= 3x - 18</a:t>
            </a:r>
            <a:endParaRPr lang="ar-SA" sz="4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كسر زجا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كسر زجا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كسر زجا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كسر زجا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2411413" y="260350"/>
            <a:ext cx="6264275" cy="1368425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Manual Input 2"/>
          <p:cNvSpPr/>
          <p:nvPr/>
        </p:nvSpPr>
        <p:spPr>
          <a:xfrm>
            <a:off x="1908175" y="333375"/>
            <a:ext cx="6416675" cy="1511300"/>
          </a:xfrm>
          <a:prstGeom prst="flowChartManualInpu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4" name="Picture 3" descr="CHEKLIST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13929">
            <a:off x="1084263" y="-128588"/>
            <a:ext cx="15621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4"/>
          <p:cNvSpPr>
            <a:spLocks noChangeArrowheads="1"/>
          </p:cNvSpPr>
          <p:nvPr/>
        </p:nvSpPr>
        <p:spPr bwMode="auto">
          <a:xfrm>
            <a:off x="2627313" y="620713"/>
            <a:ext cx="53705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أوجد البعد بين كل مستقيمين متوازيين فيما يأتي: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23850" y="1889125"/>
            <a:ext cx="8640763" cy="4852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3492500" y="3933825"/>
          <a:ext cx="4849813" cy="935038"/>
        </p:xfrm>
        <a:graphic>
          <a:graphicData uri="http://schemas.openxmlformats.org/presentationml/2006/ole">
            <p:oleObj spid="_x0000_s24578" r:id="rId6" imgW="2120900" imgH="546100" progId="">
              <p:embed/>
            </p:oleObj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235825" y="2060575"/>
            <a:ext cx="1114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EG" sz="3200" b="1">
                <a:cs typeface="Times New Roman" pitchFamily="18" charset="0"/>
              </a:rPr>
              <a:t>النقطة </a:t>
            </a:r>
            <a:endParaRPr lang="ar-EG" sz="32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203575" y="2060575"/>
            <a:ext cx="26209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SA" sz="3200" b="1">
                <a:cs typeface="Times New Roman" pitchFamily="18" charset="0"/>
              </a:rPr>
              <a:t>تقع على المستقيم </a:t>
            </a:r>
            <a:endParaRPr lang="ar-SA" sz="320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87450" y="2924175"/>
            <a:ext cx="7591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3200" b="1">
                <a:cs typeface="Times New Roman" pitchFamily="18" charset="0"/>
              </a:rPr>
              <a:t>، معادلة العمودي على المستقيم من النقطة </a:t>
            </a:r>
            <a:endParaRPr lang="ar-SA" sz="3200"/>
          </a:p>
        </p:txBody>
      </p:sp>
      <p:sp>
        <p:nvSpPr>
          <p:cNvPr id="245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5940425" y="2133600"/>
          <a:ext cx="1439863" cy="503238"/>
        </p:xfrm>
        <a:graphic>
          <a:graphicData uri="http://schemas.openxmlformats.org/presentationml/2006/ole">
            <p:oleObj spid="_x0000_s24579" r:id="rId7" imgW="622030" imgH="342751" progId="">
              <p:embed/>
            </p:oleObj>
          </a:graphicData>
        </a:graphic>
      </p:graphicFrame>
      <p:sp>
        <p:nvSpPr>
          <p:cNvPr id="2459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971550" y="2133600"/>
          <a:ext cx="2232025" cy="574675"/>
        </p:xfrm>
        <a:graphic>
          <a:graphicData uri="http://schemas.openxmlformats.org/presentationml/2006/ole">
            <p:oleObj spid="_x0000_s24580" r:id="rId8" imgW="1079032" imgH="266584" progId="">
              <p:embed/>
            </p:oleObj>
          </a:graphicData>
        </a:graphic>
      </p:graphicFrame>
      <p:sp>
        <p:nvSpPr>
          <p:cNvPr id="2459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71689" name="Object 9"/>
          <p:cNvGraphicFramePr>
            <a:graphicFrameLocks noChangeAspect="1"/>
          </p:cNvGraphicFramePr>
          <p:nvPr/>
        </p:nvGraphicFramePr>
        <p:xfrm>
          <a:off x="3276600" y="5516563"/>
          <a:ext cx="5111750" cy="936625"/>
        </p:xfrm>
        <a:graphic>
          <a:graphicData uri="http://schemas.openxmlformats.org/presentationml/2006/ole">
            <p:oleObj spid="_x0000_s24581" r:id="rId9" imgW="1777229" imgH="495085" progId="">
              <p:embed/>
            </p:oleObj>
          </a:graphicData>
        </a:graphic>
      </p:graphicFrame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unched Tape 10"/>
          <p:cNvSpPr/>
          <p:nvPr/>
        </p:nvSpPr>
        <p:spPr>
          <a:xfrm>
            <a:off x="539750" y="188913"/>
            <a:ext cx="7848600" cy="1511300"/>
          </a:xfrm>
          <a:prstGeom prst="flowChartPunchedTap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11" descr="engran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79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12"/>
          <p:cNvSpPr>
            <a:spLocks noChangeArrowheads="1"/>
          </p:cNvSpPr>
          <p:nvPr/>
        </p:nvSpPr>
        <p:spPr bwMode="auto">
          <a:xfrm>
            <a:off x="849313" y="436563"/>
            <a:ext cx="7343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أنشئ القطعة المستقيمة التي تمثل البعد في كل مما يأتي:</a:t>
            </a:r>
            <a:endParaRPr lang="ar-EG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DRLC070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2636838"/>
            <a:ext cx="57610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17"/>
          <p:cNvGrpSpPr>
            <a:grpSpLocks/>
          </p:cNvGrpSpPr>
          <p:nvPr/>
        </p:nvGrpSpPr>
        <p:grpSpPr bwMode="auto">
          <a:xfrm>
            <a:off x="3492500" y="3357563"/>
            <a:ext cx="2232025" cy="1704975"/>
            <a:chOff x="1907704" y="3429000"/>
            <a:chExt cx="2232248" cy="1704975"/>
          </a:xfrm>
        </p:grpSpPr>
        <p:pic>
          <p:nvPicPr>
            <p:cNvPr id="3277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7704" y="3429000"/>
              <a:ext cx="2171700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رابط كسهم مستقيم 9"/>
            <p:cNvCxnSpPr/>
            <p:nvPr/>
          </p:nvCxnSpPr>
          <p:spPr>
            <a:xfrm>
              <a:off x="3131789" y="3789362"/>
              <a:ext cx="1008163" cy="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flipV="1">
              <a:off x="3708109" y="3789362"/>
              <a:ext cx="0" cy="86360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مستطيل 16"/>
            <p:cNvSpPr/>
            <p:nvPr/>
          </p:nvSpPr>
          <p:spPr>
            <a:xfrm>
              <a:off x="3563632" y="3789362"/>
              <a:ext cx="144476" cy="1444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cover dir="ld"/>
    <p:sndAc>
      <p:stSnd>
        <p:snd r:embed="rId2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2411413" y="260350"/>
            <a:ext cx="6264275" cy="1368425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Manual Input 2"/>
          <p:cNvSpPr/>
          <p:nvPr/>
        </p:nvSpPr>
        <p:spPr>
          <a:xfrm>
            <a:off x="1908175" y="333375"/>
            <a:ext cx="6416675" cy="1511300"/>
          </a:xfrm>
          <a:prstGeom prst="flowChartManualInpu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8" name="Picture 3" descr="CHEKLIST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13929">
            <a:off x="1084263" y="-128588"/>
            <a:ext cx="15621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4"/>
          <p:cNvSpPr>
            <a:spLocks noChangeArrowheads="1"/>
          </p:cNvSpPr>
          <p:nvPr/>
        </p:nvSpPr>
        <p:spPr bwMode="auto">
          <a:xfrm>
            <a:off x="2627313" y="620713"/>
            <a:ext cx="53705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أوجد البعد بين كل مستقيمين متوازيين فيما يأتي: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23850" y="1889125"/>
            <a:ext cx="8640763" cy="4852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258888" y="2060575"/>
            <a:ext cx="7591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3200" b="1"/>
              <a:t>إيجاد تقاطع المستقيمين</a:t>
            </a:r>
            <a:endParaRPr lang="ar-SA" sz="320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6156325" y="5157788"/>
            <a:ext cx="2455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4000" b="1">
                <a:cs typeface="Times New Roman" pitchFamily="18" charset="0"/>
              </a:rPr>
              <a:t>نقطة التقاطع </a:t>
            </a:r>
            <a:endParaRPr lang="ar-SA" sz="4000"/>
          </a:p>
        </p:txBody>
      </p:sp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2916238" y="1989138"/>
          <a:ext cx="2519362" cy="863600"/>
        </p:xfrm>
        <a:graphic>
          <a:graphicData uri="http://schemas.openxmlformats.org/presentationml/2006/ole">
            <p:oleObj spid="_x0000_s25602" r:id="rId6" imgW="1294838" imgH="495085" progId="">
              <p:embed/>
            </p:oleObj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611188" y="2205038"/>
          <a:ext cx="2112962" cy="465137"/>
        </p:xfrm>
        <a:graphic>
          <a:graphicData uri="http://schemas.openxmlformats.org/presentationml/2006/ole">
            <p:oleObj spid="_x0000_s25603" r:id="rId7" imgW="1079032" imgH="266584" progId="">
              <p:embed/>
            </p:oleObj>
          </a:graphicData>
        </a:graphic>
      </p:graphicFrame>
      <p:sp>
        <p:nvSpPr>
          <p:cNvPr id="2561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25614" name="Rectangle 8"/>
          <p:cNvSpPr>
            <a:spLocks noChangeArrowheads="1"/>
          </p:cNvSpPr>
          <p:nvPr/>
        </p:nvSpPr>
        <p:spPr bwMode="auto">
          <a:xfrm>
            <a:off x="28575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SA" b="1">
                <a:cs typeface="Times New Roman" pitchFamily="18" charset="0"/>
              </a:rPr>
              <a:t> ، </a:t>
            </a:r>
            <a:endParaRPr lang="ar-SA"/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285750" y="167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2561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98314" name="Object 10"/>
          <p:cNvGraphicFramePr>
            <a:graphicFrameLocks noChangeAspect="1"/>
          </p:cNvGraphicFramePr>
          <p:nvPr/>
        </p:nvGraphicFramePr>
        <p:xfrm>
          <a:off x="5508625" y="3284538"/>
          <a:ext cx="2808288" cy="1008062"/>
        </p:xfrm>
        <a:graphic>
          <a:graphicData uri="http://schemas.openxmlformats.org/presentationml/2006/ole">
            <p:oleObj spid="_x0000_s25604" r:id="rId8" imgW="520474" imgH="495085" progId="">
              <p:embed/>
            </p:oleObj>
          </a:graphicData>
        </a:graphic>
      </p:graphicFrame>
      <p:sp>
        <p:nvSpPr>
          <p:cNvPr id="2561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98316" name="Object 12"/>
          <p:cNvGraphicFramePr>
            <a:graphicFrameLocks noChangeAspect="1"/>
          </p:cNvGraphicFramePr>
          <p:nvPr/>
        </p:nvGraphicFramePr>
        <p:xfrm>
          <a:off x="4500563" y="5157788"/>
          <a:ext cx="1531937" cy="792162"/>
        </p:xfrm>
        <a:graphic>
          <a:graphicData uri="http://schemas.openxmlformats.org/presentationml/2006/ole">
            <p:oleObj spid="_x0000_s25605" r:id="rId9" imgW="520474" imgH="342751" progId="">
              <p:embed/>
            </p:oleObj>
          </a:graphicData>
        </a:graphic>
      </p:graphicFrame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83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2411413" y="260350"/>
            <a:ext cx="6264275" cy="1368425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Manual Input 2"/>
          <p:cNvSpPr/>
          <p:nvPr/>
        </p:nvSpPr>
        <p:spPr>
          <a:xfrm>
            <a:off x="1908175" y="333375"/>
            <a:ext cx="6416675" cy="1511300"/>
          </a:xfrm>
          <a:prstGeom prst="flowChartManualInpu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3" name="Picture 3" descr="CHEKLIST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13929">
            <a:off x="1084263" y="-128588"/>
            <a:ext cx="15621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Rectangle 4"/>
          <p:cNvSpPr>
            <a:spLocks noChangeArrowheads="1"/>
          </p:cNvSpPr>
          <p:nvPr/>
        </p:nvSpPr>
        <p:spPr bwMode="auto">
          <a:xfrm>
            <a:off x="2627313" y="620713"/>
            <a:ext cx="53705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أوجد البعد بين كل مستقيمين متوازيين فيما يأتي: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23850" y="1889125"/>
            <a:ext cx="8640763" cy="4852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419475" y="2852738"/>
          <a:ext cx="4972050" cy="1081087"/>
        </p:xfrm>
        <a:graphic>
          <a:graphicData uri="http://schemas.openxmlformats.org/presentationml/2006/ole">
            <p:oleObj spid="_x0000_s26626" r:id="rId6" imgW="2514600" imgH="444500" progId="">
              <p:embed/>
            </p:oleObj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276600" y="2133600"/>
            <a:ext cx="56165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SA" sz="2800" b="1">
                <a:cs typeface="Times New Roman" pitchFamily="18" charset="0"/>
              </a:rPr>
              <a:t>البعد بين المستقيمين هو المسافة بين النقطتين </a:t>
            </a:r>
            <a:endParaRPr lang="ar-SA" sz="2800"/>
          </a:p>
        </p:txBody>
      </p:sp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1835150" y="2133600"/>
          <a:ext cx="1277938" cy="647700"/>
        </p:xfrm>
        <a:graphic>
          <a:graphicData uri="http://schemas.openxmlformats.org/presentationml/2006/ole">
            <p:oleObj spid="_x0000_s26627" r:id="rId7" imgW="622030" imgH="342751" progId="">
              <p:embed/>
            </p:oleObj>
          </a:graphicData>
        </a:graphic>
      </p:graphicFrame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684213" y="2132856"/>
          <a:ext cx="1063625" cy="647700"/>
        </p:xfrm>
        <a:graphic>
          <a:graphicData uri="http://schemas.openxmlformats.org/presentationml/2006/ole">
            <p:oleObj spid="_x0000_s26628" r:id="rId8" imgW="520474" imgH="342751" progId="">
              <p:embed/>
            </p:oleObj>
          </a:graphicData>
        </a:graphic>
      </p:graphicFrame>
      <p:sp>
        <p:nvSpPr>
          <p:cNvPr id="266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26638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EG" b="1">
                <a:cs typeface="Times New Roman" pitchFamily="18" charset="0"/>
              </a:rPr>
              <a:t> ، </a:t>
            </a:r>
            <a:endParaRPr lang="ar-EG"/>
          </a:p>
        </p:txBody>
      </p:sp>
      <p:sp>
        <p:nvSpPr>
          <p:cNvPr id="26639" name="Rectangle 10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2664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97291" name="Object 11"/>
          <p:cNvGraphicFramePr>
            <a:graphicFrameLocks noChangeAspect="1"/>
          </p:cNvGraphicFramePr>
          <p:nvPr/>
        </p:nvGraphicFramePr>
        <p:xfrm>
          <a:off x="2700338" y="4437063"/>
          <a:ext cx="5507037" cy="863600"/>
        </p:xfrm>
        <a:graphic>
          <a:graphicData uri="http://schemas.openxmlformats.org/presentationml/2006/ole">
            <p:oleObj spid="_x0000_s26629" r:id="rId9" imgW="2260600" imgH="444500" progId="">
              <p:embed/>
            </p:oleObj>
          </a:graphicData>
        </a:graphic>
      </p:graphicFrame>
      <p:sp>
        <p:nvSpPr>
          <p:cNvPr id="2664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97293" name="Object 13"/>
          <p:cNvGraphicFramePr>
            <a:graphicFrameLocks noChangeAspect="1"/>
          </p:cNvGraphicFramePr>
          <p:nvPr/>
        </p:nvGraphicFramePr>
        <p:xfrm>
          <a:off x="5292725" y="5589588"/>
          <a:ext cx="2592388" cy="792162"/>
        </p:xfrm>
        <a:graphic>
          <a:graphicData uri="http://schemas.openxmlformats.org/presentationml/2006/ole">
            <p:oleObj spid="_x0000_s26630" r:id="rId10" imgW="914400" imgH="304800" progId="">
              <p:embed/>
            </p:oleObj>
          </a:graphicData>
        </a:graphic>
      </p:graphicFrame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068388" y="260350"/>
            <a:ext cx="7607300" cy="1584325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Manual Input 2"/>
          <p:cNvSpPr/>
          <p:nvPr/>
        </p:nvSpPr>
        <p:spPr>
          <a:xfrm>
            <a:off x="530225" y="333375"/>
            <a:ext cx="7794625" cy="1727200"/>
          </a:xfrm>
          <a:prstGeom prst="flowChartManualInpu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HEKLIST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3929">
            <a:off x="144463" y="98425"/>
            <a:ext cx="11382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76375" y="631825"/>
            <a:ext cx="65214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(11</a:t>
            </a:r>
            <a:r>
              <a:rPr lang="ar-EG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مثل المستقيم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y=-x+1</a:t>
            </a:r>
            <a:r>
              <a:rPr lang="ar-EG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بيانياً، وأنشئ قطعة مستقيمة عمودية عليه من النقطة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(-2,-3)</a:t>
            </a:r>
            <a:r>
              <a:rPr lang="ar-EG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، ثم أوجد البعد بين النقطة والمستقيم.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2708275"/>
            <a:ext cx="5040312" cy="338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ld"/>
    <p:sndAc>
      <p:stSnd>
        <p:snd r:embed="rId2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lighttrai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lighttrai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lighttrai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lighttrai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412875"/>
            <a:ext cx="69850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  <p:sndAc>
      <p:stSnd>
        <p:snd r:embed="rId2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23850" y="1052513"/>
            <a:ext cx="8640763" cy="4851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2916238" y="1728788"/>
          <a:ext cx="1871662" cy="584200"/>
        </p:xfrm>
        <a:graphic>
          <a:graphicData uri="http://schemas.openxmlformats.org/presentationml/2006/ole">
            <p:oleObj spid="_x0000_s27650" r:id="rId5" imgW="495085" imgH="342751" progId="">
              <p:embed/>
            </p:oleObj>
          </a:graphicData>
        </a:graphic>
      </p:graphicFrame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3492500" y="3168650"/>
          <a:ext cx="5111750" cy="935038"/>
        </p:xfrm>
        <a:graphic>
          <a:graphicData uri="http://schemas.openxmlformats.org/presentationml/2006/ole">
            <p:oleObj spid="_x0000_s27651" r:id="rId6" imgW="2514600" imgH="444500" progId="">
              <p:embed/>
            </p:oleObj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3635375" y="4248150"/>
          <a:ext cx="5040313" cy="760413"/>
        </p:xfrm>
        <a:graphic>
          <a:graphicData uri="http://schemas.openxmlformats.org/presentationml/2006/ole">
            <p:oleObj spid="_x0000_s27652" r:id="rId7" imgW="2159000" imgH="444500" progId="">
              <p:embed/>
            </p:oleObj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5003800" y="5113338"/>
          <a:ext cx="2636838" cy="647700"/>
        </p:xfrm>
        <a:graphic>
          <a:graphicData uri="http://schemas.openxmlformats.org/presentationml/2006/ole">
            <p:oleObj spid="_x0000_s27653" r:id="rId8" imgW="812447" imgH="304668" progId="">
              <p:embed/>
            </p:oleObj>
          </a:graphicData>
        </a:graphic>
      </p:graphicFrame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395288" y="1152525"/>
            <a:ext cx="84280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3200" b="1">
                <a:cs typeface="Times New Roman" pitchFamily="18" charset="0"/>
              </a:rPr>
              <a:t>واضح من التمثيل البياني أن نقطة تقاطع المستقيم </a:t>
            </a:r>
            <a:endParaRPr lang="en-US" sz="3200" b="1">
              <a:cs typeface="Times New Roman" pitchFamily="18" charset="0"/>
            </a:endParaRPr>
          </a:p>
          <a:p>
            <a:r>
              <a:rPr lang="ar-SA" sz="3200" b="1">
                <a:cs typeface="Times New Roman" pitchFamily="18" charset="0"/>
              </a:rPr>
              <a:t>والعمودي  </a:t>
            </a:r>
            <a:endParaRPr lang="ar-SA" sz="3200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3276600" y="2160588"/>
            <a:ext cx="5595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4000" b="1">
                <a:cs typeface="Times New Roman" pitchFamily="18" charset="0"/>
              </a:rPr>
              <a:t>البعد بين النقطة والمستقيم </a:t>
            </a:r>
            <a:endParaRPr lang="ar-SA" sz="4000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285750" y="1695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285750" y="2600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9335" grpId="0"/>
      <p:bldP spid="99336" grpId="0"/>
      <p:bldP spid="99337" grpId="0"/>
      <p:bldP spid="9933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068388" y="260350"/>
            <a:ext cx="7607300" cy="1584325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Manual Input 2"/>
          <p:cNvSpPr/>
          <p:nvPr/>
        </p:nvSpPr>
        <p:spPr>
          <a:xfrm>
            <a:off x="530225" y="333375"/>
            <a:ext cx="7794625" cy="1727200"/>
          </a:xfrm>
          <a:prstGeom prst="flowChartManualInpu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HEKLIST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3929">
            <a:off x="144463" y="98425"/>
            <a:ext cx="11382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76375" y="631825"/>
            <a:ext cx="65214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(12</a:t>
            </a:r>
            <a:r>
              <a:rPr lang="ar-EG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رحلة سير</a:t>
            </a:r>
            <a:r>
              <a:rPr lang="ar-EG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يسير فهد وصديقه نحو قناة ماء مستقيمة مروراً بحقل منبسط. صف المسار الأقصر الذي يمكن أن يسلكاه.</a:t>
            </a:r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3644900"/>
            <a:ext cx="56165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  <p:sndAc>
      <p:stSnd>
        <p:snd r:embed="rId2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lighttrai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lighttrai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lighttrai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lighttrai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10"/>
          <p:cNvSpPr/>
          <p:nvPr/>
        </p:nvSpPr>
        <p:spPr>
          <a:xfrm>
            <a:off x="1042988" y="2781300"/>
            <a:ext cx="7416800" cy="3238500"/>
          </a:xfrm>
          <a:prstGeom prst="wav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403648" y="3717032"/>
            <a:ext cx="66246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أقصر مسار هو الطريق </a:t>
            </a:r>
            <a:r>
              <a:rPr lang="ar-EG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العموديمن</a:t>
            </a:r>
            <a:r>
              <a:rPr lang="ar-EG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المكان الذي يلتقيان فيه إلى القناة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2335213" y="3235325"/>
            <a:ext cx="5341937" cy="2698750"/>
          </a:xfrm>
          <a:prstGeom prst="round1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1979613" y="3141663"/>
            <a:ext cx="5400675" cy="2538412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CKMC025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2852738"/>
            <a:ext cx="1039812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owchart: Punched Tape 10"/>
          <p:cNvSpPr/>
          <p:nvPr/>
        </p:nvSpPr>
        <p:spPr>
          <a:xfrm>
            <a:off x="539750" y="188913"/>
            <a:ext cx="7848600" cy="1511300"/>
          </a:xfrm>
          <a:prstGeom prst="flowChartPunchedTap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8" name="Picture 11" descr="engran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79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Rectangle 12"/>
          <p:cNvSpPr>
            <a:spLocks noChangeArrowheads="1"/>
          </p:cNvSpPr>
          <p:nvPr/>
        </p:nvSpPr>
        <p:spPr bwMode="auto">
          <a:xfrm>
            <a:off x="849313" y="436563"/>
            <a:ext cx="7343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أنشئ القطعة المستقيمة التي تمثل البعد في كل مما يأتي:</a:t>
            </a:r>
            <a:endParaRPr lang="ar-EG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0" name="مربع نص 9"/>
          <p:cNvSpPr txBox="1">
            <a:spLocks noChangeArrowheads="1"/>
          </p:cNvSpPr>
          <p:nvPr/>
        </p:nvSpPr>
        <p:spPr bwMode="auto">
          <a:xfrm>
            <a:off x="5148263" y="3357563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200" b="1" dirty="0">
                <a:latin typeface="Times New Roman" pitchFamily="18" charset="0"/>
                <a:cs typeface="Times New Roman" pitchFamily="18" charset="0"/>
              </a:rPr>
              <a:t> البعد بين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4221163"/>
            <a:ext cx="2844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429000"/>
            <a:ext cx="18557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  <p:sndAc>
      <p:stSnd>
        <p:snd r:embed="rId2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unched Tape 10"/>
          <p:cNvSpPr/>
          <p:nvPr/>
        </p:nvSpPr>
        <p:spPr>
          <a:xfrm>
            <a:off x="539750" y="188913"/>
            <a:ext cx="7848600" cy="1511300"/>
          </a:xfrm>
          <a:prstGeom prst="flowChartPunchedTap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11" descr="engran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79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12"/>
          <p:cNvSpPr>
            <a:spLocks noChangeArrowheads="1"/>
          </p:cNvSpPr>
          <p:nvPr/>
        </p:nvSpPr>
        <p:spPr bwMode="auto">
          <a:xfrm>
            <a:off x="849313" y="436563"/>
            <a:ext cx="7343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أنشئ القطعة المستقيمة التي تمثل البعد في كل مما يأتي:</a:t>
            </a:r>
            <a:endParaRPr lang="ar-EG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DRLC070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2708275"/>
            <a:ext cx="51831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13"/>
          <p:cNvGrpSpPr>
            <a:grpSpLocks/>
          </p:cNvGrpSpPr>
          <p:nvPr/>
        </p:nvGrpSpPr>
        <p:grpSpPr bwMode="auto">
          <a:xfrm>
            <a:off x="2987674" y="3500438"/>
            <a:ext cx="2664445" cy="1628775"/>
            <a:chOff x="6372200" y="3645024"/>
            <a:chExt cx="2076450" cy="1628775"/>
          </a:xfrm>
        </p:grpSpPr>
        <p:pic>
          <p:nvPicPr>
            <p:cNvPr id="3482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72200" y="3645024"/>
              <a:ext cx="2076450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رابط مستقيم 7"/>
            <p:cNvCxnSpPr/>
            <p:nvPr/>
          </p:nvCxnSpPr>
          <p:spPr>
            <a:xfrm flipV="1">
              <a:off x="6948463" y="3932361"/>
              <a:ext cx="0" cy="1008063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مستطيل 9"/>
            <p:cNvSpPr/>
            <p:nvPr/>
          </p:nvSpPr>
          <p:spPr>
            <a:xfrm>
              <a:off x="6948463" y="4797549"/>
              <a:ext cx="144462" cy="1428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cover dir="ld"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2335213" y="3235325"/>
            <a:ext cx="5341937" cy="2698750"/>
          </a:xfrm>
          <a:prstGeom prst="round1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1979613" y="3141663"/>
            <a:ext cx="5400675" cy="2538412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CKMC025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2852738"/>
            <a:ext cx="1039812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owchart: Punched Tape 10"/>
          <p:cNvSpPr/>
          <p:nvPr/>
        </p:nvSpPr>
        <p:spPr>
          <a:xfrm>
            <a:off x="539750" y="188913"/>
            <a:ext cx="7848600" cy="1511300"/>
          </a:xfrm>
          <a:prstGeom prst="flowChartPunchedTap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6" name="Picture 11" descr="engran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79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12"/>
          <p:cNvSpPr>
            <a:spLocks noChangeArrowheads="1"/>
          </p:cNvSpPr>
          <p:nvPr/>
        </p:nvSpPr>
        <p:spPr bwMode="auto">
          <a:xfrm>
            <a:off x="849313" y="436563"/>
            <a:ext cx="7343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أنشئ القطعة المستقيمة التي تمثل البعد في كل مما يأتي:</a:t>
            </a:r>
            <a:endParaRPr lang="ar-EG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8" name="مربع نص 9"/>
          <p:cNvSpPr txBox="1">
            <a:spLocks noChangeArrowheads="1"/>
          </p:cNvSpPr>
          <p:nvPr/>
        </p:nvSpPr>
        <p:spPr bwMode="auto">
          <a:xfrm>
            <a:off x="5148263" y="3357563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200" b="1" dirty="0">
                <a:latin typeface="Times New Roman" pitchFamily="18" charset="0"/>
                <a:cs typeface="Times New Roman" pitchFamily="18" charset="0"/>
              </a:rPr>
              <a:t> البعد بين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4005065"/>
            <a:ext cx="3960812" cy="160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3429000"/>
            <a:ext cx="15875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  <p:sndAc>
      <p:stSnd>
        <p:snd r:embed="rId2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unched Tape 10"/>
          <p:cNvSpPr/>
          <p:nvPr/>
        </p:nvSpPr>
        <p:spPr>
          <a:xfrm>
            <a:off x="539750" y="188913"/>
            <a:ext cx="7848600" cy="1511300"/>
          </a:xfrm>
          <a:prstGeom prst="flowChartPunchedTap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11" descr="engran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79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12"/>
          <p:cNvSpPr>
            <a:spLocks noChangeArrowheads="1"/>
          </p:cNvSpPr>
          <p:nvPr/>
        </p:nvSpPr>
        <p:spPr bwMode="auto">
          <a:xfrm>
            <a:off x="849313" y="436563"/>
            <a:ext cx="7343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أنشئ القطعة المستقيمة التي تمثل البعد في كل مما يأتي:</a:t>
            </a:r>
            <a:endParaRPr lang="ar-EG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DRLC070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2924175"/>
            <a:ext cx="48958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5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3500438"/>
            <a:ext cx="33845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  <p:sndAc>
      <p:stSnd>
        <p:snd r:embed="rId2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696913" y="3235325"/>
            <a:ext cx="8334375" cy="1633538"/>
          </a:xfrm>
          <a:prstGeom prst="round1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323850" y="3141663"/>
            <a:ext cx="8424863" cy="1536700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CKMC025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838"/>
            <a:ext cx="16224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owchart: Punched Tape 10"/>
          <p:cNvSpPr/>
          <p:nvPr/>
        </p:nvSpPr>
        <p:spPr>
          <a:xfrm>
            <a:off x="468313" y="188913"/>
            <a:ext cx="8135937" cy="1368425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8313" y="54927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أوجد البعد بين المستقيمين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, p</a:t>
            </a:r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 كل مما يأتي: </a:t>
            </a:r>
            <a:endParaRPr lang="ar-EG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1042988" y="3357563"/>
            <a:ext cx="7058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</a:t>
            </a:r>
            <a:r>
              <a:rPr lang="ar-EG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المستقيم </a:t>
            </a:r>
            <a:r>
              <a: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ar-EG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يمر بالنقطتين </a:t>
            </a:r>
            <a:r>
              <a: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(-2,0) , (4,8)</a:t>
            </a:r>
            <a:r>
              <a:rPr lang="ar-EG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، وإحداثيا النقطة </a:t>
            </a:r>
            <a:r>
              <a: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ar-EG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هما </a:t>
            </a:r>
            <a:r>
              <a: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(5,1)</a:t>
            </a:r>
            <a:r>
              <a:rPr lang="ar-EG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59 - b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59 - b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59 - b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59 - b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02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860</Words>
  <Application>Microsoft Office PowerPoint</Application>
  <PresentationFormat>عرض على الشاشة (3:4)‏</PresentationFormat>
  <Paragraphs>119</Paragraphs>
  <Slides>46</Slides>
  <Notes>1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0</vt:i4>
      </vt:variant>
      <vt:variant>
        <vt:lpstr>عناوين الشرائح</vt:lpstr>
      </vt:variant>
      <vt:variant>
        <vt:i4>46</vt:i4>
      </vt:variant>
    </vt:vector>
  </HeadingPairs>
  <TitlesOfParts>
    <vt:vector size="47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1ث - كتاب التمارين - الفصل الثاني</dc:title>
  <dc:subject>2-6 الأعمدة والمسافة</dc:subject>
  <dc:creator>أ/بندر الحازمي</dc:creator>
  <cp:keywords>حقيبة إنجاز المعلم والمعلمة</cp:keywords>
  <cp:lastModifiedBy>M</cp:lastModifiedBy>
  <cp:revision>98</cp:revision>
  <dcterms:created xsi:type="dcterms:W3CDTF">2012-11-11T09:53:01Z</dcterms:created>
  <dcterms:modified xsi:type="dcterms:W3CDTF">2016-09-14T06:25:36Z</dcterms:modified>
</cp:coreProperties>
</file>