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12/15/2018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r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12/15/2018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r">
              <a:defRPr sz="4200" b="1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12/15/2018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12/15/2018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12/15/2018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12/15/2018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12/15/2018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12/15/2018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12/15/2018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12/15/2018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12/15/2018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12/15/2018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12/15/2018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r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12/15/2018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12/15/2018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r" defTabSz="457200" rtl="1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sz="9600" dirty="0" smtClean="0"/>
              <a:t>العطف</a:t>
            </a:r>
            <a:endParaRPr lang="ar-SA" sz="9600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l"/>
            <a:r>
              <a:rPr lang="ar-SA" sz="3200" dirty="0" smtClean="0"/>
              <a:t>اعداد: عزيزة </a:t>
            </a:r>
            <a:r>
              <a:rPr lang="ar-SA" sz="3200" dirty="0"/>
              <a:t>ا</a:t>
            </a:r>
            <a:r>
              <a:rPr lang="ar-SA" sz="3200" dirty="0" smtClean="0"/>
              <a:t>لسناني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1497357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625600" y="412740"/>
            <a:ext cx="8953500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3200" dirty="0">
                <a:solidFill>
                  <a:schemeClr val="accent1"/>
                </a:solidFill>
              </a:rPr>
              <a:t>تعريف العطف</a:t>
            </a:r>
          </a:p>
          <a:p>
            <a:pPr algn="ctr"/>
            <a:r>
              <a:rPr lang="ar-SA" sz="3200" dirty="0"/>
              <a:t>العطف هو اتباع لفظ للفظ آخر بواسطة حرف، أي أن تركيب العطف يتكون منه تابع يسبقه متبوع </a:t>
            </a:r>
            <a:r>
              <a:rPr lang="ar-SA" sz="3200" dirty="0" err="1"/>
              <a:t>ويتوسطهم</a:t>
            </a:r>
            <a:r>
              <a:rPr lang="ar-SA" sz="3200" dirty="0"/>
              <a:t> حرف من حروف العطف. وبذلك يتكون أسلوب العطف من المعطوف عليه (المتبوع) والمعطوف (التابع) وحرف العطف.</a:t>
            </a:r>
          </a:p>
          <a:p>
            <a:pPr algn="ctr"/>
            <a:endParaRPr lang="ar-SA" sz="3200" dirty="0"/>
          </a:p>
          <a:p>
            <a:pPr algn="ctr"/>
            <a:r>
              <a:rPr lang="ar-SA" sz="3200" dirty="0">
                <a:solidFill>
                  <a:schemeClr val="accent1"/>
                </a:solidFill>
              </a:rPr>
              <a:t>مثال</a:t>
            </a:r>
          </a:p>
          <a:p>
            <a:pPr algn="ctr"/>
            <a:r>
              <a:rPr lang="ar-SA" sz="3200" dirty="0"/>
              <a:t>– ذاكر أحمد ومحمد (المعطوف عليه: أحمد، المعطوف: محمد، حرف العطف: الواو)</a:t>
            </a:r>
          </a:p>
          <a:p>
            <a:pPr algn="ctr"/>
            <a:r>
              <a:rPr lang="ar-SA" sz="3200" dirty="0"/>
              <a:t>– أكلت عنب وتفاح (المعطوف عليه: عنب، المعطوف: تفاح، حرف العطف: الواو)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130425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349500" y="1294537"/>
            <a:ext cx="71501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3200" dirty="0">
                <a:solidFill>
                  <a:schemeClr val="accent1"/>
                </a:solidFill>
              </a:rPr>
              <a:t>حروف </a:t>
            </a:r>
            <a:r>
              <a:rPr lang="ar-SA" sz="3200" dirty="0" smtClean="0">
                <a:solidFill>
                  <a:schemeClr val="accent1"/>
                </a:solidFill>
              </a:rPr>
              <a:t>العطف</a:t>
            </a:r>
            <a:endParaRPr lang="en-US" sz="3200" dirty="0" smtClean="0">
              <a:solidFill>
                <a:schemeClr val="accent1"/>
              </a:solidFill>
            </a:endParaRPr>
          </a:p>
          <a:p>
            <a:pPr algn="ctr"/>
            <a:endParaRPr lang="ar-SA" sz="3200" dirty="0" smtClean="0"/>
          </a:p>
          <a:p>
            <a:pPr algn="ctr"/>
            <a:r>
              <a:rPr lang="ar-SA" sz="3200" dirty="0" smtClean="0"/>
              <a:t>تتكون حروف العطف من تسعة أحرف، ستة منها ( الواو، الفاء، ثم، حتى، أو، أم) تفيد المشاركة بين المعطوف والمعطوف عليه، أما الثلاثة الأخرى (بل، لا، لكن) فلا يشترط فيها المشاركة بين المعطوف والمعطوف عليه. وفيما يلي شرح لهذه الأحرف وأمثلة عليها: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565836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318850"/>
            <a:ext cx="12280900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400" dirty="0">
                <a:solidFill>
                  <a:schemeClr val="accent1"/>
                </a:solidFill>
              </a:rPr>
              <a:t>1- الواو</a:t>
            </a:r>
            <a:r>
              <a:rPr lang="ar-SA" sz="2400" dirty="0" smtClean="0">
                <a:solidFill>
                  <a:schemeClr val="accent1"/>
                </a:solidFill>
              </a:rPr>
              <a:t>:</a:t>
            </a:r>
          </a:p>
          <a:p>
            <a:pPr algn="ctr"/>
            <a:r>
              <a:rPr lang="ar-SA" sz="2400" dirty="0" smtClean="0"/>
              <a:t> </a:t>
            </a:r>
            <a:r>
              <a:rPr lang="ar-SA" sz="2400" dirty="0"/>
              <a:t>الواو تفيد اشتراك المعطوف والمعطوف عليه في أمر واحد دون التقيد بترتيب</a:t>
            </a:r>
          </a:p>
          <a:p>
            <a:pPr algn="ctr"/>
            <a:r>
              <a:rPr lang="ar-SA" sz="2400" dirty="0"/>
              <a:t>مثال</a:t>
            </a:r>
          </a:p>
          <a:p>
            <a:pPr algn="ctr"/>
            <a:r>
              <a:rPr lang="ar-SA" sz="2400" dirty="0"/>
              <a:t>– لا ينجح الكسول والمهمل (وهنا اشترك المعطوف (المهمل) والمعطوف عليه (الكسول) في أمر واحد وهو عدم النجاح، ولا يوجد ترتيب لأي منهما)</a:t>
            </a:r>
          </a:p>
          <a:p>
            <a:pPr algn="ctr"/>
            <a:r>
              <a:rPr lang="ar-SA" sz="2400" dirty="0"/>
              <a:t>– لعب الأولاد والبنات (وهنا اشترك المعطوف (البنات) والمعطوف عليه (الأولاد) في أمر واحد وهو عدم النجاح، ولا يوجد ترتيب لأي منهما)</a:t>
            </a:r>
          </a:p>
          <a:p>
            <a:pPr algn="ctr"/>
            <a:endParaRPr lang="ar-SA" sz="2400" dirty="0"/>
          </a:p>
          <a:p>
            <a:pPr algn="ctr"/>
            <a:r>
              <a:rPr lang="ar-SA" sz="2400" dirty="0">
                <a:solidFill>
                  <a:schemeClr val="accent1"/>
                </a:solidFill>
              </a:rPr>
              <a:t>2- الفاء</a:t>
            </a:r>
            <a:r>
              <a:rPr lang="ar-SA" sz="2400" dirty="0" smtClean="0">
                <a:solidFill>
                  <a:schemeClr val="accent1"/>
                </a:solidFill>
              </a:rPr>
              <a:t>:</a:t>
            </a:r>
          </a:p>
          <a:p>
            <a:pPr algn="ctr"/>
            <a:r>
              <a:rPr lang="ar-SA" sz="2400" dirty="0" smtClean="0"/>
              <a:t> </a:t>
            </a:r>
            <a:r>
              <a:rPr lang="ar-SA" sz="2400" dirty="0"/>
              <a:t>وحرف الفاء أيضًا يفيد المشاركة ولكنها تفيد الترتيب مع التعقيب أي التتابع في الفترة الزمنية قصيرة بين وقوع المعطوف والمعطوف عليه.</a:t>
            </a:r>
          </a:p>
          <a:p>
            <a:pPr algn="ctr"/>
            <a:r>
              <a:rPr lang="ar-SA" sz="2400" dirty="0"/>
              <a:t>مثال</a:t>
            </a:r>
          </a:p>
          <a:p>
            <a:pPr algn="ctr"/>
            <a:r>
              <a:rPr lang="ar-SA" sz="2400" dirty="0"/>
              <a:t>– دخل محمد فمحمود (وهنا اشترك المعطوف (محمود) والمعطوف عليه (محمد) في أمر الدخول، ولكن بوجود ترتيب أي دخل محمد أولًا ثم محمود)</a:t>
            </a:r>
          </a:p>
          <a:p>
            <a:pPr algn="ctr"/>
            <a:r>
              <a:rPr lang="ar-SA" sz="2400" dirty="0"/>
              <a:t>–خرج الطلاب فالطالبات (وهنا اشترك المعطوف (الطالبات) والمعطوف عليه (الطلاب) في أمر الخروج، ولكن بوجود ترتيب أي خرج الطلاب أولًا ثم الطالبات)</a:t>
            </a:r>
          </a:p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618994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3400" y="361940"/>
            <a:ext cx="110236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ar-SA" sz="3200" dirty="0"/>
          </a:p>
          <a:p>
            <a:pPr algn="ctr"/>
            <a:r>
              <a:rPr lang="ar-SA" sz="3200" dirty="0">
                <a:solidFill>
                  <a:schemeClr val="accent1"/>
                </a:solidFill>
              </a:rPr>
              <a:t>3- ثم: </a:t>
            </a:r>
            <a:endParaRPr lang="ar-SA" sz="3200" dirty="0" smtClean="0">
              <a:solidFill>
                <a:schemeClr val="accent1"/>
              </a:solidFill>
            </a:endParaRPr>
          </a:p>
          <a:p>
            <a:pPr algn="ctr"/>
            <a:r>
              <a:rPr lang="ar-SA" sz="3200" dirty="0" smtClean="0"/>
              <a:t>تفيد </a:t>
            </a:r>
            <a:r>
              <a:rPr lang="ar-SA" sz="3200" dirty="0"/>
              <a:t>الترتيب ولكن مع التراخي في الزمن، أي وجود فترة زمنية طويلة بين وقوع المعطوف والمعطوف عليه.</a:t>
            </a:r>
          </a:p>
          <a:p>
            <a:pPr algn="ctr"/>
            <a:r>
              <a:rPr lang="ar-SA" sz="3200" dirty="0"/>
              <a:t>مثال</a:t>
            </a:r>
          </a:p>
          <a:p>
            <a:pPr algn="ctr"/>
            <a:r>
              <a:rPr lang="ar-SA" sz="3200" dirty="0"/>
              <a:t>– يزرع الفلاح القمح ثم </a:t>
            </a:r>
            <a:r>
              <a:rPr lang="ar-SA" sz="3200" dirty="0" smtClean="0"/>
              <a:t>الذرة</a:t>
            </a:r>
          </a:p>
          <a:p>
            <a:pPr algn="ctr"/>
            <a:r>
              <a:rPr lang="ar-SA" sz="3200" dirty="0" smtClean="0"/>
              <a:t> </a:t>
            </a:r>
            <a:r>
              <a:rPr lang="ar-SA" sz="3200" dirty="0"/>
              <a:t>(وهنا أفادت ثم الترتيب ولكن حدثت فترة زمنية أطول بين المعطوف (الذرة) والمعطوف عليه (القمح)</a:t>
            </a:r>
          </a:p>
          <a:p>
            <a:pPr algn="ctr"/>
            <a:r>
              <a:rPr lang="ar-SA" sz="3200" dirty="0"/>
              <a:t>– ذهبت إلى المسجد ثم </a:t>
            </a:r>
            <a:r>
              <a:rPr lang="ar-SA" sz="3200" dirty="0" smtClean="0"/>
              <a:t>الحديقة</a:t>
            </a:r>
          </a:p>
          <a:p>
            <a:pPr algn="ctr"/>
            <a:r>
              <a:rPr lang="ar-SA" sz="3200" dirty="0" smtClean="0"/>
              <a:t> </a:t>
            </a:r>
            <a:r>
              <a:rPr lang="ar-SA" sz="3200" dirty="0"/>
              <a:t>(وهنا أفادت ثم الترتيب ولكن حدثت فترة زمنية أطول بين المعطوف (الحديقة) والمعطوف عليه (المسجد))</a:t>
            </a:r>
          </a:p>
        </p:txBody>
      </p:sp>
    </p:spTree>
    <p:extLst>
      <p:ext uri="{BB962C8B-B14F-4D97-AF65-F5344CB8AC3E}">
        <p14:creationId xmlns:p14="http://schemas.microsoft.com/office/powerpoint/2010/main" val="2330559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485900" y="577840"/>
            <a:ext cx="86741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400" dirty="0">
                <a:solidFill>
                  <a:schemeClr val="accent1"/>
                </a:solidFill>
              </a:rPr>
              <a:t>4- أو: </a:t>
            </a:r>
            <a:endParaRPr lang="en-US" sz="2400" dirty="0" smtClean="0">
              <a:solidFill>
                <a:schemeClr val="accent1"/>
              </a:solidFill>
            </a:endParaRPr>
          </a:p>
          <a:p>
            <a:pPr algn="ctr"/>
            <a:endParaRPr lang="ar-SA" sz="2400" dirty="0">
              <a:solidFill>
                <a:schemeClr val="accent1"/>
              </a:solidFill>
            </a:endParaRPr>
          </a:p>
          <a:p>
            <a:pPr algn="ctr"/>
            <a:r>
              <a:rPr lang="ar-SA" sz="2400" dirty="0" smtClean="0"/>
              <a:t>وتفيد التخيير مثال</a:t>
            </a:r>
            <a:endParaRPr lang="ar-SA" sz="2400" dirty="0"/>
          </a:p>
          <a:p>
            <a:pPr algn="ctr"/>
            <a:r>
              <a:rPr lang="ar-SA" sz="2400" dirty="0"/>
              <a:t>– أقرأ شعرًا أو نثرًا  (وهنا جاء لتفيد التخيير بين المعطوف (النثر) والمعطوف عليه (الشعر)</a:t>
            </a:r>
          </a:p>
          <a:p>
            <a:pPr algn="ctr"/>
            <a:r>
              <a:rPr lang="ar-SA" sz="2400" dirty="0"/>
              <a:t>– تذوق العسل أو السكر (وهنا جاء لتفيد التخيير بين المعطوف (السكر) والمعطوف عليه (العسل)</a:t>
            </a:r>
          </a:p>
          <a:p>
            <a:pPr algn="ctr"/>
            <a:endParaRPr lang="ar-SA" sz="2400" dirty="0"/>
          </a:p>
          <a:p>
            <a:pPr algn="ctr"/>
            <a:r>
              <a:rPr lang="ar-SA" sz="2400" dirty="0">
                <a:solidFill>
                  <a:schemeClr val="accent1"/>
                </a:solidFill>
              </a:rPr>
              <a:t>5- أم: </a:t>
            </a:r>
            <a:endParaRPr lang="en-US" sz="2400" dirty="0" smtClean="0">
              <a:solidFill>
                <a:schemeClr val="accent1"/>
              </a:solidFill>
            </a:endParaRPr>
          </a:p>
          <a:p>
            <a:pPr algn="ctr"/>
            <a:endParaRPr lang="ar-SA" sz="2400" dirty="0" smtClean="0">
              <a:solidFill>
                <a:schemeClr val="accent1"/>
              </a:solidFill>
            </a:endParaRPr>
          </a:p>
          <a:p>
            <a:pPr algn="ctr"/>
            <a:r>
              <a:rPr lang="ar-SA" sz="2400" dirty="0" smtClean="0"/>
              <a:t>تستلزم </a:t>
            </a:r>
            <a:r>
              <a:rPr lang="ar-SA" sz="2400" dirty="0"/>
              <a:t>التعيين، كما يمكن أن تأتي بعد سواء</a:t>
            </a:r>
          </a:p>
          <a:p>
            <a:pPr algn="ctr"/>
            <a:r>
              <a:rPr lang="ar-SA" sz="2400" dirty="0"/>
              <a:t>– أقرأت القصة أم القصيدة (وهنا عليك التعيين بين المعطوف (القصيدة) والمعطوف عليه (القصة)</a:t>
            </a:r>
          </a:p>
          <a:p>
            <a:pPr algn="ctr"/>
            <a:r>
              <a:rPr lang="ar-SA" sz="2400" dirty="0"/>
              <a:t>– سواء علينا أجزعنا أم صبرنا ما لنا من محيص (وهنا عليك التعيين بين المعطوف (صبرنا) والمعطوف عليه (جزعنا)</a:t>
            </a:r>
          </a:p>
        </p:txBody>
      </p:sp>
    </p:spTree>
    <p:extLst>
      <p:ext uri="{BB962C8B-B14F-4D97-AF65-F5344CB8AC3E}">
        <p14:creationId xmlns:p14="http://schemas.microsoft.com/office/powerpoint/2010/main" val="1422326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01600" y="0"/>
            <a:ext cx="1193800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dirty="0">
                <a:solidFill>
                  <a:schemeClr val="accent1"/>
                </a:solidFill>
              </a:rPr>
              <a:t>6</a:t>
            </a:r>
            <a:r>
              <a:rPr lang="ar-SA" sz="2800" dirty="0">
                <a:solidFill>
                  <a:schemeClr val="accent1"/>
                </a:solidFill>
              </a:rPr>
              <a:t>- حتى: </a:t>
            </a:r>
            <a:endParaRPr lang="ar-SA" sz="2400" dirty="0" smtClean="0">
              <a:solidFill>
                <a:schemeClr val="accent1"/>
              </a:solidFill>
            </a:endParaRPr>
          </a:p>
          <a:p>
            <a:pPr algn="ctr"/>
            <a:r>
              <a:rPr lang="ar-SA" sz="2400" dirty="0" smtClean="0"/>
              <a:t>وتفيد </a:t>
            </a:r>
            <a:r>
              <a:rPr lang="ar-SA" sz="2400" dirty="0"/>
              <a:t>إيضاح الغاية ولكن لابد أن يكون المعطوف اسم ظاهر وليس ضمير، وأن يكون جزءًا من المعطوف عليه وأن يكون غاية لما قبله إما بالتعظيم أو بالتقليل منه.</a:t>
            </a:r>
          </a:p>
          <a:p>
            <a:pPr algn="ctr"/>
            <a:r>
              <a:rPr lang="ar-SA" sz="2400" dirty="0"/>
              <a:t>مثال</a:t>
            </a:r>
          </a:p>
          <a:p>
            <a:pPr algn="ctr"/>
            <a:r>
              <a:rPr lang="ar-SA" sz="2400" dirty="0"/>
              <a:t>– أكلت السمكة حتى </a:t>
            </a:r>
            <a:r>
              <a:rPr lang="ar-SA" sz="2400" dirty="0" smtClean="0"/>
              <a:t>رأسها</a:t>
            </a:r>
            <a:endParaRPr lang="ar-SA" sz="2400" dirty="0"/>
          </a:p>
          <a:p>
            <a:pPr algn="ctr"/>
            <a:r>
              <a:rPr lang="ar-SA" sz="2400" dirty="0">
                <a:solidFill>
                  <a:schemeClr val="accent1"/>
                </a:solidFill>
              </a:rPr>
              <a:t>7- لا:</a:t>
            </a:r>
            <a:r>
              <a:rPr lang="ar-SA" sz="2400" dirty="0"/>
              <a:t> </a:t>
            </a:r>
            <a:endParaRPr lang="ar-SA" sz="2400" dirty="0" smtClean="0"/>
          </a:p>
          <a:p>
            <a:pPr algn="ctr"/>
            <a:r>
              <a:rPr lang="ar-SA" sz="2400" dirty="0" smtClean="0"/>
              <a:t>وتفيد </a:t>
            </a:r>
            <a:r>
              <a:rPr lang="ar-SA" sz="2400" dirty="0"/>
              <a:t>النفي</a:t>
            </a:r>
          </a:p>
          <a:p>
            <a:pPr algn="ctr"/>
            <a:r>
              <a:rPr lang="ar-SA" sz="2400" dirty="0"/>
              <a:t>مثال: أحب الصدق لا الكذب ( وهنا أفادت نفي </a:t>
            </a:r>
            <a:r>
              <a:rPr lang="ar-SA" sz="2400" dirty="0" smtClean="0"/>
              <a:t>المعطوف)</a:t>
            </a:r>
            <a:endParaRPr lang="ar-SA" sz="2400" dirty="0"/>
          </a:p>
          <a:p>
            <a:pPr algn="ctr"/>
            <a:r>
              <a:rPr lang="ar-SA" sz="2400" dirty="0">
                <a:solidFill>
                  <a:schemeClr val="accent1"/>
                </a:solidFill>
              </a:rPr>
              <a:t>8- </a:t>
            </a:r>
            <a:r>
              <a:rPr lang="ar-SA" sz="2400" dirty="0" smtClean="0">
                <a:solidFill>
                  <a:schemeClr val="accent1"/>
                </a:solidFill>
              </a:rPr>
              <a:t>بل:</a:t>
            </a:r>
          </a:p>
          <a:p>
            <a:pPr algn="ctr"/>
            <a:r>
              <a:rPr lang="ar-SA" sz="2400" dirty="0" smtClean="0"/>
              <a:t>تنفي </a:t>
            </a:r>
            <a:r>
              <a:rPr lang="ar-SA" sz="2400" dirty="0"/>
              <a:t>الحكم عن المعطوف عليه وتثبته للمعطوف</a:t>
            </a:r>
          </a:p>
          <a:p>
            <a:pPr algn="ctr"/>
            <a:r>
              <a:rPr lang="ar-SA" sz="2400" dirty="0"/>
              <a:t>مثال – لا تصاحب الخائن بل الأمين (أفادت النفي عن المعطوف عليه (الخائن) وتثبت المعطوف (الأمين</a:t>
            </a:r>
            <a:r>
              <a:rPr lang="ar-SA" sz="2400" dirty="0" smtClean="0"/>
              <a:t>)</a:t>
            </a:r>
            <a:endParaRPr lang="ar-SA" sz="2400" dirty="0"/>
          </a:p>
          <a:p>
            <a:pPr algn="ctr"/>
            <a:r>
              <a:rPr lang="ar-SA" sz="2400" dirty="0">
                <a:solidFill>
                  <a:schemeClr val="accent1"/>
                </a:solidFill>
              </a:rPr>
              <a:t>9- لكن</a:t>
            </a:r>
            <a:r>
              <a:rPr lang="ar-SA" sz="2400" dirty="0" smtClean="0">
                <a:solidFill>
                  <a:schemeClr val="accent1"/>
                </a:solidFill>
              </a:rPr>
              <a:t>:</a:t>
            </a:r>
          </a:p>
          <a:p>
            <a:pPr algn="ctr"/>
            <a:r>
              <a:rPr lang="ar-SA" sz="2400" dirty="0" smtClean="0">
                <a:solidFill>
                  <a:schemeClr val="accent1"/>
                </a:solidFill>
              </a:rPr>
              <a:t> </a:t>
            </a:r>
            <a:r>
              <a:rPr lang="ar-SA" sz="2400" dirty="0"/>
              <a:t>تنفي الحكم عن المعطوف عليه وتثبته للمعطوف</a:t>
            </a:r>
          </a:p>
          <a:p>
            <a:pPr algn="ctr"/>
            <a:r>
              <a:rPr lang="ar-SA" sz="2400" dirty="0"/>
              <a:t>مثال</a:t>
            </a:r>
          </a:p>
          <a:p>
            <a:pPr algn="ctr"/>
            <a:r>
              <a:rPr lang="ar-SA" sz="2400" dirty="0"/>
              <a:t>– لا تهمل لكن اجتهد</a:t>
            </a:r>
          </a:p>
          <a:p>
            <a:pPr algn="ctr"/>
            <a:r>
              <a:rPr lang="ar-SA" sz="2400" dirty="0"/>
              <a:t>– لا تقل باطلًا لكن حقًا</a:t>
            </a:r>
          </a:p>
        </p:txBody>
      </p:sp>
    </p:spTree>
    <p:extLst>
      <p:ext uri="{BB962C8B-B14F-4D97-AF65-F5344CB8AC3E}">
        <p14:creationId xmlns:p14="http://schemas.microsoft.com/office/powerpoint/2010/main" val="24566401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قابل للاقتباس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9ECD33"/>
      </a:accent1>
      <a:accent2>
        <a:srgbClr val="E19933"/>
      </a:accent2>
      <a:accent3>
        <a:srgbClr val="DC5D3D"/>
      </a:accent3>
      <a:accent4>
        <a:srgbClr val="A967CB"/>
      </a:accent4>
      <a:accent5>
        <a:srgbClr val="5EA5DD"/>
      </a:accent5>
      <a:accent6>
        <a:srgbClr val="44BEA9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98D1675B-7325-48AD-994B-0DEF3379A9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TM03457503[[fn=قابل للاقتباس]]</Template>
  <TotalTime>13</TotalTime>
  <Words>596</Words>
  <Application>Microsoft Office PowerPoint</Application>
  <PresentationFormat>ملء الشاشة</PresentationFormat>
  <Paragraphs>56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1" baseType="lpstr">
      <vt:lpstr>Century Gothic</vt:lpstr>
      <vt:lpstr>Tahoma</vt:lpstr>
      <vt:lpstr>Wingdings 2</vt:lpstr>
      <vt:lpstr>قابل للاقتباس</vt:lpstr>
      <vt:lpstr>العطف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عزيزة السناني ب9</dc:creator>
  <cp:lastModifiedBy>عزيزة السناني ب9</cp:lastModifiedBy>
  <cp:revision>2</cp:revision>
  <dcterms:created xsi:type="dcterms:W3CDTF">2018-12-15T20:12:20Z</dcterms:created>
  <dcterms:modified xsi:type="dcterms:W3CDTF">2018-12-15T20:25:45Z</dcterms:modified>
</cp:coreProperties>
</file>