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28"/>
  </p:notesMasterIdLst>
  <p:sldIdLst>
    <p:sldId id="256" r:id="rId2"/>
    <p:sldId id="257" r:id="rId3"/>
    <p:sldId id="282" r:id="rId4"/>
    <p:sldId id="258" r:id="rId5"/>
    <p:sldId id="281" r:id="rId6"/>
    <p:sldId id="283" r:id="rId7"/>
    <p:sldId id="284" r:id="rId8"/>
    <p:sldId id="260" r:id="rId9"/>
    <p:sldId id="261" r:id="rId10"/>
    <p:sldId id="262" r:id="rId11"/>
    <p:sldId id="263" r:id="rId12"/>
    <p:sldId id="264" r:id="rId13"/>
    <p:sldId id="267" r:id="rId14"/>
    <p:sldId id="268" r:id="rId15"/>
    <p:sldId id="269" r:id="rId16"/>
    <p:sldId id="285" r:id="rId17"/>
    <p:sldId id="270" r:id="rId18"/>
    <p:sldId id="271" r:id="rId19"/>
    <p:sldId id="286" r:id="rId20"/>
    <p:sldId id="287" r:id="rId21"/>
    <p:sldId id="289" r:id="rId22"/>
    <p:sldId id="290" r:id="rId23"/>
    <p:sldId id="291" r:id="rId24"/>
    <p:sldId id="292" r:id="rId25"/>
    <p:sldId id="293" r:id="rId26"/>
    <p:sldId id="294" r:id="rId2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3" d="100"/>
          <a:sy n="43" d="100"/>
        </p:scale>
        <p:origin x="129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058409C-F683-4876-80D9-68373C786939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A497985-EC33-4BD9-B47B-1010816EF2D1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5160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7985-EC33-4BD9-B47B-1010816EF2D1}" type="slidenum">
              <a:rPr lang="ar-SA" smtClean="0"/>
              <a:pPr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89911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7985-EC33-4BD9-B47B-1010816EF2D1}" type="slidenum">
              <a:rPr lang="ar-SA" smtClean="0"/>
              <a:pPr/>
              <a:t>23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60290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7985-EC33-4BD9-B47B-1010816EF2D1}" type="slidenum">
              <a:rPr lang="ar-SA" smtClean="0"/>
              <a:pPr/>
              <a:t>24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77531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7985-EC33-4BD9-B47B-1010816EF2D1}" type="slidenum">
              <a:rPr lang="ar-SA" smtClean="0"/>
              <a:pPr/>
              <a:t>25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9308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7985-EC33-4BD9-B47B-1010816EF2D1}" type="slidenum">
              <a:rPr lang="ar-SA" smtClean="0"/>
              <a:pPr/>
              <a:t>26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6399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7985-EC33-4BD9-B47B-1010816EF2D1}" type="slidenum">
              <a:rPr lang="ar-SA" smtClean="0"/>
              <a:pPr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0345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7985-EC33-4BD9-B47B-1010816EF2D1}" type="slidenum">
              <a:rPr lang="ar-SA" smtClean="0"/>
              <a:pPr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9339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7985-EC33-4BD9-B47B-1010816EF2D1}" type="slidenum">
              <a:rPr lang="ar-SA" smtClean="0"/>
              <a:pPr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0586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7985-EC33-4BD9-B47B-1010816EF2D1}" type="slidenum">
              <a:rPr lang="ar-SA" smtClean="0"/>
              <a:pPr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82891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7985-EC33-4BD9-B47B-1010816EF2D1}" type="slidenum">
              <a:rPr lang="ar-SA" smtClean="0"/>
              <a:pPr/>
              <a:t>17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9081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7985-EC33-4BD9-B47B-1010816EF2D1}" type="slidenum">
              <a:rPr lang="ar-SA" smtClean="0"/>
              <a:pPr/>
              <a:t>18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69752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7985-EC33-4BD9-B47B-1010816EF2D1}" type="slidenum">
              <a:rPr lang="ar-SA" smtClean="0"/>
              <a:pPr/>
              <a:t>21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65622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7985-EC33-4BD9-B47B-1010816EF2D1}" type="slidenum">
              <a:rPr lang="ar-SA" smtClean="0"/>
              <a:pPr/>
              <a:t>22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9994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5919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1606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7927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18745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0252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6267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6020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7908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1702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80063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9516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5975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610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9614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1414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0875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9600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0084051-6556-4F73-9A2B-3D4A8831DB84}" type="datetimeFigureOut">
              <a:rPr lang="ar-SA" smtClean="0"/>
              <a:pPr/>
              <a:t>14/12/40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AE185-64E0-452E-8A37-3FECC1B8104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83940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7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6" indent="-342906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sz="6000" b="1" dirty="0" smtClean="0">
                <a:solidFill>
                  <a:srgbClr val="FF0000"/>
                </a:solidFill>
              </a:rPr>
              <a:t>كتابة الصيغ الكيميائية 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اكتب</a:t>
            </a:r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483768" y="1556792"/>
            <a:ext cx="4824536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dirty="0" smtClean="0">
                <a:solidFill>
                  <a:schemeClr val="bg1"/>
                </a:solidFill>
                <a:cs typeface="+mj-cs"/>
              </a:rPr>
              <a:t> </a:t>
            </a:r>
            <a:r>
              <a:rPr lang="ar-SA" sz="5400" b="1" dirty="0" err="1" smtClean="0">
                <a:solidFill>
                  <a:schemeClr val="bg1"/>
                </a:solidFill>
              </a:rPr>
              <a:t>بروميد</a:t>
            </a:r>
            <a:r>
              <a:rPr lang="ar-SA" sz="5400" b="1" dirty="0" smtClean="0">
                <a:solidFill>
                  <a:schemeClr val="bg1"/>
                </a:solidFill>
              </a:rPr>
              <a:t> </a:t>
            </a:r>
            <a:r>
              <a:rPr lang="ar-SA" sz="5400" b="1" dirty="0" err="1" smtClean="0">
                <a:solidFill>
                  <a:schemeClr val="bg1"/>
                </a:solidFill>
              </a:rPr>
              <a:t>الألومنيوم</a:t>
            </a:r>
            <a:r>
              <a:rPr lang="ar-SA" sz="5400" b="1" dirty="0" smtClean="0">
                <a:solidFill>
                  <a:schemeClr val="bg1"/>
                </a:solidFill>
              </a:rPr>
              <a:t> </a:t>
            </a:r>
            <a:endParaRPr lang="en-US" sz="5400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131840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Al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5004048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Br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رابط كسهم مستقيم 8"/>
          <p:cNvCxnSpPr/>
          <p:nvPr/>
        </p:nvCxnSpPr>
        <p:spPr>
          <a:xfrm flipH="1">
            <a:off x="3779912" y="4293096"/>
            <a:ext cx="1800200" cy="792088"/>
          </a:xfrm>
          <a:prstGeom prst="straightConnector1">
            <a:avLst/>
          </a:prstGeom>
          <a:ln w="730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>
            <a:off x="3923928" y="4293096"/>
            <a:ext cx="1944216" cy="792088"/>
          </a:xfrm>
          <a:prstGeom prst="straightConnector1">
            <a:avLst/>
          </a:prstGeom>
          <a:ln w="730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عنصر نائب للمحتوى 1"/>
          <p:cNvSpPr txBox="1">
            <a:spLocks/>
          </p:cNvSpPr>
          <p:nvPr/>
        </p:nvSpPr>
        <p:spPr>
          <a:xfrm>
            <a:off x="5076056" y="486916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عنصر نائب للمحتوى 1"/>
          <p:cNvSpPr txBox="1">
            <a:spLocks/>
          </p:cNvSpPr>
          <p:nvPr/>
        </p:nvSpPr>
        <p:spPr>
          <a:xfrm>
            <a:off x="3131840" y="486916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539552" y="4293096"/>
            <a:ext cx="2160240" cy="100811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AlBr</a:t>
            </a:r>
            <a:r>
              <a:rPr lang="en-US" sz="6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6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95536" y="3645024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15" grpId="0"/>
      <p:bldP spid="16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اكتب</a:t>
            </a:r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483768" y="1556792"/>
            <a:ext cx="4824536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dirty="0" smtClean="0">
                <a:solidFill>
                  <a:schemeClr val="bg1"/>
                </a:solidFill>
                <a:cs typeface="+mj-cs"/>
              </a:rPr>
              <a:t> </a:t>
            </a:r>
            <a:r>
              <a:rPr lang="ar-SA" sz="5400" b="1" dirty="0" err="1" smtClean="0">
                <a:solidFill>
                  <a:schemeClr val="bg1"/>
                </a:solidFill>
              </a:rPr>
              <a:t>نيتريد</a:t>
            </a:r>
            <a:r>
              <a:rPr lang="ar-SA" sz="5400" b="1" dirty="0" smtClean="0">
                <a:solidFill>
                  <a:schemeClr val="bg1"/>
                </a:solidFill>
              </a:rPr>
              <a:t> </a:t>
            </a:r>
            <a:r>
              <a:rPr lang="ar-SA" sz="5400" b="1" dirty="0" err="1" smtClean="0">
                <a:solidFill>
                  <a:schemeClr val="bg1"/>
                </a:solidFill>
              </a:rPr>
              <a:t>الليثيوم</a:t>
            </a:r>
            <a:endParaRPr lang="en-US" sz="5400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131840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Li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5004048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lang="en-US" sz="6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رابط كسهم مستقيم 8"/>
          <p:cNvCxnSpPr/>
          <p:nvPr/>
        </p:nvCxnSpPr>
        <p:spPr>
          <a:xfrm flipH="1">
            <a:off x="3779912" y="4293096"/>
            <a:ext cx="1800200" cy="792088"/>
          </a:xfrm>
          <a:prstGeom prst="straightConnector1">
            <a:avLst/>
          </a:prstGeom>
          <a:ln w="730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>
            <a:off x="3923928" y="4293096"/>
            <a:ext cx="1944216" cy="792088"/>
          </a:xfrm>
          <a:prstGeom prst="straightConnector1">
            <a:avLst/>
          </a:prstGeom>
          <a:ln w="730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عنصر نائب للمحتوى 1"/>
          <p:cNvSpPr txBox="1">
            <a:spLocks/>
          </p:cNvSpPr>
          <p:nvPr/>
        </p:nvSpPr>
        <p:spPr>
          <a:xfrm>
            <a:off x="5076056" y="486916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عنصر نائب للمحتوى 1"/>
          <p:cNvSpPr txBox="1">
            <a:spLocks/>
          </p:cNvSpPr>
          <p:nvPr/>
        </p:nvSpPr>
        <p:spPr>
          <a:xfrm>
            <a:off x="3131840" y="486916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539552" y="4293096"/>
            <a:ext cx="2160240" cy="100811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6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endParaRPr lang="en-US" sz="6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95536" y="3645024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15" grpId="0"/>
      <p:bldP spid="16" grpId="0"/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483768" y="1556792"/>
            <a:ext cx="4474840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b="1" dirty="0" err="1" smtClean="0">
                <a:solidFill>
                  <a:schemeClr val="bg1"/>
                </a:solidFill>
              </a:rPr>
              <a:t>كبريتيد</a:t>
            </a:r>
            <a:r>
              <a:rPr lang="ar-SA" sz="5400" b="1" dirty="0" smtClean="0">
                <a:solidFill>
                  <a:schemeClr val="bg1"/>
                </a:solidFill>
              </a:rPr>
              <a:t> الكالسيوم</a:t>
            </a:r>
            <a:endParaRPr lang="ar-SA" sz="5400" dirty="0">
              <a:solidFill>
                <a:schemeClr val="bg1"/>
              </a:solidFill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131840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Ca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5004048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3995936" y="5373216"/>
            <a:ext cx="1728192" cy="79508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6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CaS</a:t>
            </a:r>
            <a:endParaRPr lang="en-US" sz="6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635896" y="4581128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  <p:cxnSp>
        <p:nvCxnSpPr>
          <p:cNvPr id="17" name="رابط مستقيم 16"/>
          <p:cNvCxnSpPr/>
          <p:nvPr/>
        </p:nvCxnSpPr>
        <p:spPr>
          <a:xfrm flipH="1">
            <a:off x="5364088" y="3717032"/>
            <a:ext cx="864096" cy="4320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/>
          <p:nvPr/>
        </p:nvCxnSpPr>
        <p:spPr>
          <a:xfrm flipH="1">
            <a:off x="3419872" y="3789040"/>
            <a:ext cx="864096" cy="4320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483768" y="1556792"/>
            <a:ext cx="4474840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b="1" dirty="0" err="1" smtClean="0">
                <a:solidFill>
                  <a:schemeClr val="bg1"/>
                </a:solidFill>
              </a:rPr>
              <a:t>نترات</a:t>
            </a:r>
            <a:r>
              <a:rPr lang="ar-SA" sz="5400" b="1" dirty="0" smtClean="0">
                <a:solidFill>
                  <a:schemeClr val="bg1"/>
                </a:solidFill>
              </a:rPr>
              <a:t> </a:t>
            </a:r>
            <a:r>
              <a:rPr lang="ar-SA" sz="5400" b="1" dirty="0" err="1" smtClean="0">
                <a:solidFill>
                  <a:schemeClr val="bg1"/>
                </a:solidFill>
              </a:rPr>
              <a:t>البوتاسيوم</a:t>
            </a:r>
            <a:r>
              <a:rPr lang="ar-SA" sz="5400" b="1" dirty="0" smtClean="0">
                <a:solidFill>
                  <a:schemeClr val="bg1"/>
                </a:solidFill>
              </a:rPr>
              <a:t> </a:t>
            </a:r>
            <a:endParaRPr lang="ar-SA" sz="5400" dirty="0">
              <a:solidFill>
                <a:schemeClr val="bg1"/>
              </a:solidFill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131840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K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5004048" y="2564904"/>
            <a:ext cx="180020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chemeClr val="accent2"/>
              </a:buClr>
              <a:buSzPct val="85000"/>
              <a:defRPr/>
            </a:pPr>
            <a:r>
              <a:rPr lang="en-US" sz="60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NO</a:t>
            </a:r>
            <a:r>
              <a:rPr lang="en-US" sz="6000" b="1" baseline="-25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endParaRPr lang="en-US" sz="6000" dirty="0" smtClean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3995936" y="5373216"/>
            <a:ext cx="2232248" cy="79508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KNO</a:t>
            </a:r>
            <a:r>
              <a:rPr lang="en-US" sz="6000" b="1" baseline="-25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endParaRPr lang="en-US" sz="6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635896" y="4581128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  <p:cxnSp>
        <p:nvCxnSpPr>
          <p:cNvPr id="17" name="رابط مستقيم 16"/>
          <p:cNvCxnSpPr/>
          <p:nvPr/>
        </p:nvCxnSpPr>
        <p:spPr>
          <a:xfrm flipH="1">
            <a:off x="5364088" y="3717032"/>
            <a:ext cx="864096" cy="4320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/>
          <p:nvPr/>
        </p:nvCxnSpPr>
        <p:spPr>
          <a:xfrm flipH="1">
            <a:off x="3419872" y="3789040"/>
            <a:ext cx="864096" cy="4320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483768" y="1556792"/>
            <a:ext cx="4824536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b="1" dirty="0" smtClean="0">
                <a:solidFill>
                  <a:schemeClr val="bg1"/>
                </a:solidFill>
              </a:rPr>
              <a:t>كربونات الصوديوم</a:t>
            </a: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131840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Na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5004048" y="2564904"/>
            <a:ext cx="2376264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chemeClr val="accent2"/>
              </a:buClr>
              <a:buSzPct val="85000"/>
              <a:defRPr/>
            </a:pPr>
            <a:r>
              <a:rPr lang="en-US" sz="6000" b="1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6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6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رابط كسهم مستقيم 8"/>
          <p:cNvCxnSpPr/>
          <p:nvPr/>
        </p:nvCxnSpPr>
        <p:spPr>
          <a:xfrm flipH="1">
            <a:off x="3779912" y="4293096"/>
            <a:ext cx="1800200" cy="792088"/>
          </a:xfrm>
          <a:prstGeom prst="straightConnector1">
            <a:avLst/>
          </a:prstGeom>
          <a:ln w="730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>
            <a:off x="3923928" y="4293096"/>
            <a:ext cx="1944216" cy="792088"/>
          </a:xfrm>
          <a:prstGeom prst="straightConnector1">
            <a:avLst/>
          </a:prstGeom>
          <a:ln w="730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عنصر نائب للمحتوى 1"/>
          <p:cNvSpPr txBox="1">
            <a:spLocks/>
          </p:cNvSpPr>
          <p:nvPr/>
        </p:nvSpPr>
        <p:spPr>
          <a:xfrm>
            <a:off x="5076056" y="486916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عنصر نائب للمحتوى 1"/>
          <p:cNvSpPr txBox="1">
            <a:spLocks/>
          </p:cNvSpPr>
          <p:nvPr/>
        </p:nvSpPr>
        <p:spPr>
          <a:xfrm>
            <a:off x="3131840" y="486916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179512" y="4293096"/>
            <a:ext cx="2988840" cy="100811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6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</a:t>
            </a:r>
            <a:r>
              <a:rPr lang="en-US" sz="6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6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95536" y="3645024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15" grpId="0"/>
      <p:bldP spid="16" grpId="0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483768" y="1556792"/>
            <a:ext cx="4824536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b="1" dirty="0" smtClean="0">
                <a:solidFill>
                  <a:schemeClr val="bg1"/>
                </a:solidFill>
              </a:rPr>
              <a:t>كبريتات الصوديوم</a:t>
            </a: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131840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Na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5004048" y="2564904"/>
            <a:ext cx="2376264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chemeClr val="accent2"/>
              </a:buClr>
              <a:buSzPct val="85000"/>
              <a:defRPr/>
            </a:pPr>
            <a:r>
              <a:rPr lang="en-US" sz="6000" b="1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6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6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رابط كسهم مستقيم 8"/>
          <p:cNvCxnSpPr/>
          <p:nvPr/>
        </p:nvCxnSpPr>
        <p:spPr>
          <a:xfrm flipH="1">
            <a:off x="3779912" y="4293096"/>
            <a:ext cx="1800200" cy="792088"/>
          </a:xfrm>
          <a:prstGeom prst="straightConnector1">
            <a:avLst/>
          </a:prstGeom>
          <a:ln w="730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>
            <a:off x="3923928" y="4293096"/>
            <a:ext cx="1944216" cy="792088"/>
          </a:xfrm>
          <a:prstGeom prst="straightConnector1">
            <a:avLst/>
          </a:prstGeom>
          <a:ln w="730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عنصر نائب للمحتوى 1"/>
          <p:cNvSpPr txBox="1">
            <a:spLocks/>
          </p:cNvSpPr>
          <p:nvPr/>
        </p:nvSpPr>
        <p:spPr>
          <a:xfrm>
            <a:off x="5076056" y="486916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عنصر نائب للمحتوى 1"/>
          <p:cNvSpPr txBox="1">
            <a:spLocks/>
          </p:cNvSpPr>
          <p:nvPr/>
        </p:nvSpPr>
        <p:spPr>
          <a:xfrm>
            <a:off x="3131840" y="486916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179512" y="4293096"/>
            <a:ext cx="2988840" cy="100811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6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</a:t>
            </a:r>
            <a:r>
              <a:rPr lang="en-US" sz="6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6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95536" y="3645024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15" grpId="0"/>
      <p:bldP spid="16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1403648" y="1556792"/>
            <a:ext cx="5904656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b="1" dirty="0" err="1" smtClean="0">
                <a:solidFill>
                  <a:schemeClr val="bg1"/>
                </a:solidFill>
              </a:rPr>
              <a:t>نترات</a:t>
            </a:r>
            <a:r>
              <a:rPr lang="ar-SA" sz="5400" b="1" dirty="0" smtClean="0">
                <a:solidFill>
                  <a:schemeClr val="bg1"/>
                </a:solidFill>
              </a:rPr>
              <a:t> النحاس الأحادي</a:t>
            </a: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131840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Cu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5004048" y="2564904"/>
            <a:ext cx="2376264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chemeClr val="accent2"/>
              </a:buClr>
              <a:buSzPct val="85000"/>
              <a:defRPr/>
            </a:pPr>
            <a:r>
              <a:rPr lang="en-US" sz="6000" b="1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6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6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179512" y="4293096"/>
            <a:ext cx="2988840" cy="100811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 NO</a:t>
            </a:r>
            <a:r>
              <a:rPr lang="en-US" sz="6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6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95536" y="3645024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5364088" y="3717032"/>
            <a:ext cx="864096" cy="4320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 flipH="1">
            <a:off x="3419872" y="3789040"/>
            <a:ext cx="864096" cy="4320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123728" y="1556792"/>
            <a:ext cx="5544616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b="1" dirty="0" err="1" smtClean="0">
                <a:solidFill>
                  <a:schemeClr val="bg1"/>
                </a:solidFill>
              </a:rPr>
              <a:t>هيدروكسيد</a:t>
            </a:r>
            <a:r>
              <a:rPr lang="ar-SA" sz="5400" b="1" dirty="0" smtClean="0">
                <a:solidFill>
                  <a:schemeClr val="bg1"/>
                </a:solidFill>
              </a:rPr>
              <a:t> الصوديوم</a:t>
            </a: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131840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Na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5004048" y="2564904"/>
            <a:ext cx="2376264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chemeClr val="accent2"/>
              </a:buClr>
              <a:buSzPct val="85000"/>
              <a:defRPr/>
            </a:pPr>
            <a:r>
              <a:rPr lang="en-US" sz="6000" b="1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OH</a:t>
            </a:r>
            <a:endParaRPr lang="en-US" sz="6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395536" y="4293096"/>
            <a:ext cx="2520280" cy="100811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6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endParaRPr lang="en-US" sz="6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95536" y="3645024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  <p:cxnSp>
        <p:nvCxnSpPr>
          <p:cNvPr id="10" name="رابط مستقيم 9"/>
          <p:cNvCxnSpPr/>
          <p:nvPr/>
        </p:nvCxnSpPr>
        <p:spPr>
          <a:xfrm flipH="1">
            <a:off x="5364088" y="3717032"/>
            <a:ext cx="864096" cy="4320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/>
          <p:cNvCxnSpPr/>
          <p:nvPr/>
        </p:nvCxnSpPr>
        <p:spPr>
          <a:xfrm flipH="1">
            <a:off x="3419872" y="3789040"/>
            <a:ext cx="864096" cy="4320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19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123728" y="1556792"/>
            <a:ext cx="5544616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b="1" dirty="0" err="1" smtClean="0">
                <a:solidFill>
                  <a:schemeClr val="bg1"/>
                </a:solidFill>
              </a:rPr>
              <a:t>كبريتيد</a:t>
            </a:r>
            <a:r>
              <a:rPr lang="ar-SA" sz="5400" b="1" dirty="0" smtClean="0">
                <a:solidFill>
                  <a:schemeClr val="bg1"/>
                </a:solidFill>
              </a:rPr>
              <a:t> الحديد الثنائي </a:t>
            </a: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131840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Fe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5004048" y="2564904"/>
            <a:ext cx="2376264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chemeClr val="accent2"/>
              </a:buClr>
              <a:buSzPct val="85000"/>
              <a:defRPr/>
            </a:pPr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pPr marL="274320" indent="-274320" algn="ctr">
              <a:spcBef>
                <a:spcPts val="600"/>
              </a:spcBef>
              <a:buClr>
                <a:schemeClr val="accent2"/>
              </a:buClr>
              <a:buSzPct val="85000"/>
              <a:defRPr/>
            </a:pPr>
            <a:endParaRPr lang="en-US" sz="6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827584" y="5445224"/>
            <a:ext cx="1944216" cy="100811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Fe S</a:t>
            </a:r>
            <a:endParaRPr lang="en-US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755576" y="5085184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5364088" y="3717032"/>
            <a:ext cx="864096" cy="4320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 flipH="1">
            <a:off x="3491880" y="3717032"/>
            <a:ext cx="864096" cy="4320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19" grpId="0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 smtClean="0">
                <a:solidFill>
                  <a:schemeClr val="bg1"/>
                </a:solidFill>
              </a:rPr>
              <a:t>بعض العناصر توجد على هيئة جزيئات ثنائية الذرة.</a:t>
            </a:r>
            <a:endParaRPr lang="ar-SA" dirty="0">
              <a:solidFill>
                <a:schemeClr val="bg1"/>
              </a:solidFill>
            </a:endParaRPr>
          </a:p>
        </p:txBody>
      </p:sp>
      <p:pic>
        <p:nvPicPr>
          <p:cNvPr id="4" name="عنصر نائب للمحتوى 3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27088" y="2263704"/>
            <a:ext cx="6711950" cy="3773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539552" y="4437112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ar-SA" sz="44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sz="4400" b="1" dirty="0" smtClean="0"/>
              <a:t>لكتابة الصيغ الكيميائية لابد أن تعرف أولاً عدد </a:t>
            </a:r>
            <a:r>
              <a:rPr lang="ar-SA" sz="4400" b="1" dirty="0" err="1" smtClean="0"/>
              <a:t>التأكسد </a:t>
            </a:r>
            <a:r>
              <a:rPr lang="ar-SA" sz="4400" b="1" dirty="0" smtClean="0"/>
              <a:t>(التكافؤ) </a:t>
            </a:r>
            <a:r>
              <a:rPr lang="ar-SA" sz="4400" b="1" dirty="0" err="1" smtClean="0"/>
              <a:t>للعناصر.</a:t>
            </a:r>
            <a:r>
              <a:rPr lang="ar-SA" sz="4400" b="1" dirty="0" smtClean="0"/>
              <a:t> </a:t>
            </a:r>
            <a:endParaRPr lang="ar-SA" sz="4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sz="5400" b="1" dirty="0" smtClean="0">
                <a:solidFill>
                  <a:schemeClr val="bg1"/>
                </a:solidFill>
              </a:rPr>
              <a:t>بعض الرموز </a:t>
            </a:r>
            <a:r>
              <a:rPr lang="ar-SA" sz="5400" b="1" dirty="0" err="1" smtClean="0">
                <a:solidFill>
                  <a:schemeClr val="bg1"/>
                </a:solidFill>
              </a:rPr>
              <a:t>الهامة:</a:t>
            </a:r>
            <a:r>
              <a:rPr lang="ar-SA" sz="5400" b="1" dirty="0" smtClean="0">
                <a:solidFill>
                  <a:schemeClr val="bg1"/>
                </a:solidFill>
              </a:rPr>
              <a:t> </a:t>
            </a:r>
            <a:endParaRPr lang="en-US" sz="5400" dirty="0" smtClean="0">
              <a:solidFill>
                <a:schemeClr val="bg1"/>
              </a:solidFill>
            </a:endParaRPr>
          </a:p>
          <a:p>
            <a:r>
              <a:rPr lang="ar-SA" sz="5400" b="1" dirty="0" smtClean="0">
                <a:solidFill>
                  <a:schemeClr val="bg1"/>
                </a:solidFill>
              </a:rPr>
              <a:t>الماء    </a:t>
            </a:r>
            <a:r>
              <a:rPr lang="en-US" sz="5400" b="1" dirty="0" smtClean="0">
                <a:solidFill>
                  <a:schemeClr val="bg1"/>
                </a:solidFill>
              </a:rPr>
              <a:t>H</a:t>
            </a:r>
            <a:r>
              <a:rPr lang="en-US" sz="5400" b="1" baseline="-25000" dirty="0" smtClean="0">
                <a:solidFill>
                  <a:schemeClr val="bg1"/>
                </a:solidFill>
              </a:rPr>
              <a:t>2</a:t>
            </a:r>
            <a:r>
              <a:rPr lang="en-US" sz="5400" b="1" dirty="0" smtClean="0">
                <a:solidFill>
                  <a:schemeClr val="bg1"/>
                </a:solidFill>
              </a:rPr>
              <a:t>O</a:t>
            </a:r>
            <a:r>
              <a:rPr lang="ar-SA" sz="5400" b="1" dirty="0" smtClean="0">
                <a:solidFill>
                  <a:schemeClr val="bg1"/>
                </a:solidFill>
              </a:rPr>
              <a:t>   </a:t>
            </a:r>
            <a:endParaRPr lang="en-US" sz="5400" dirty="0" smtClean="0">
              <a:solidFill>
                <a:schemeClr val="bg1"/>
              </a:solidFill>
            </a:endParaRPr>
          </a:p>
          <a:p>
            <a:r>
              <a:rPr lang="ar-SA" sz="5400" b="1" dirty="0" smtClean="0">
                <a:solidFill>
                  <a:schemeClr val="bg1"/>
                </a:solidFill>
              </a:rPr>
              <a:t>ملح الطعام   </a:t>
            </a:r>
            <a:r>
              <a:rPr lang="en-US" sz="5400" b="1" dirty="0" err="1" smtClean="0">
                <a:solidFill>
                  <a:schemeClr val="bg1"/>
                </a:solidFill>
              </a:rPr>
              <a:t>NaOH</a:t>
            </a:r>
            <a:endParaRPr lang="en-US" sz="5400" dirty="0" smtClean="0">
              <a:solidFill>
                <a:schemeClr val="bg1"/>
              </a:solidFill>
            </a:endParaRPr>
          </a:p>
          <a:p>
            <a:r>
              <a:rPr lang="ar-SA" sz="5400" b="1" dirty="0" smtClean="0">
                <a:solidFill>
                  <a:schemeClr val="bg1"/>
                </a:solidFill>
              </a:rPr>
              <a:t>ثاني أكسيد الكربون  </a:t>
            </a:r>
            <a:r>
              <a:rPr lang="en-US" sz="5400" b="1" dirty="0" smtClean="0">
                <a:solidFill>
                  <a:schemeClr val="bg1"/>
                </a:solidFill>
              </a:rPr>
              <a:t>CO</a:t>
            </a:r>
            <a:r>
              <a:rPr lang="en-US" sz="5400" b="1" baseline="-25000" dirty="0" smtClean="0">
                <a:solidFill>
                  <a:schemeClr val="bg1"/>
                </a:solidFill>
              </a:rPr>
              <a:t>2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endParaRPr lang="en-US" sz="5400" dirty="0" smtClean="0">
              <a:solidFill>
                <a:schemeClr val="bg1"/>
              </a:solidFill>
            </a:endParaRPr>
          </a:p>
          <a:p>
            <a:r>
              <a:rPr lang="ar-SA" sz="5400" b="1" dirty="0" smtClean="0">
                <a:solidFill>
                  <a:schemeClr val="bg1"/>
                </a:solidFill>
              </a:rPr>
              <a:t>أول أكسيد الكربون   </a:t>
            </a:r>
            <a:r>
              <a:rPr lang="en-US" sz="5400" b="1" dirty="0" smtClean="0">
                <a:solidFill>
                  <a:schemeClr val="bg1"/>
                </a:solidFill>
              </a:rPr>
              <a:t>CO</a:t>
            </a:r>
            <a:endParaRPr lang="en-US" sz="5400" dirty="0" smtClean="0">
              <a:solidFill>
                <a:schemeClr val="bg1"/>
              </a:solidFill>
            </a:endParaRP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123728" y="1556792"/>
            <a:ext cx="5544616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b="1" dirty="0" err="1" smtClean="0">
                <a:solidFill>
                  <a:schemeClr val="bg1"/>
                </a:solidFill>
              </a:rPr>
              <a:t>بروميد</a:t>
            </a:r>
            <a:r>
              <a:rPr lang="ar-SA" sz="5400" b="1" dirty="0" smtClean="0">
                <a:solidFill>
                  <a:schemeClr val="bg1"/>
                </a:solidFill>
              </a:rPr>
              <a:t> الهيدروجين</a:t>
            </a: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131840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5004048" y="2564904"/>
            <a:ext cx="2376264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chemeClr val="accent2"/>
              </a:buClr>
              <a:buSzPct val="85000"/>
              <a:defRPr/>
            </a:pPr>
            <a:r>
              <a:rPr lang="en-US" sz="6000" b="1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endParaRPr lang="en-US" sz="6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755576" y="4221088"/>
            <a:ext cx="1728192" cy="100811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6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HBr</a:t>
            </a:r>
            <a:endParaRPr lang="en-US" sz="6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95536" y="3645024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  <p:cxnSp>
        <p:nvCxnSpPr>
          <p:cNvPr id="10" name="رابط مستقيم 9"/>
          <p:cNvCxnSpPr/>
          <p:nvPr/>
        </p:nvCxnSpPr>
        <p:spPr>
          <a:xfrm flipH="1">
            <a:off x="5364088" y="3717032"/>
            <a:ext cx="864096" cy="4320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/>
          <p:cNvCxnSpPr/>
          <p:nvPr/>
        </p:nvCxnSpPr>
        <p:spPr>
          <a:xfrm flipH="1">
            <a:off x="3419872" y="3789040"/>
            <a:ext cx="864096" cy="4320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19" grpId="0"/>
      <p:bldP spid="2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123728" y="1556792"/>
            <a:ext cx="5544616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b="1" dirty="0" smtClean="0">
                <a:solidFill>
                  <a:schemeClr val="bg1"/>
                </a:solidFill>
              </a:rPr>
              <a:t>أكسجين</a:t>
            </a: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347864" y="3861048"/>
            <a:ext cx="302433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ctr"/>
            <a:r>
              <a:rPr lang="ar-SA" sz="3200" b="1" dirty="0" smtClean="0">
                <a:solidFill>
                  <a:srgbClr val="FFFF00"/>
                </a:solidFill>
              </a:rPr>
              <a:t>جزيء ثنائي الذرة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12" name="عنصر نائب للمحتوى 1"/>
          <p:cNvSpPr txBox="1">
            <a:spLocks/>
          </p:cNvSpPr>
          <p:nvPr/>
        </p:nvSpPr>
        <p:spPr>
          <a:xfrm>
            <a:off x="3779912" y="2564904"/>
            <a:ext cx="2376264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chemeClr val="accent2"/>
              </a:buClr>
              <a:buSzPct val="85000"/>
              <a:defRPr/>
            </a:pPr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6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6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0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123728" y="1556792"/>
            <a:ext cx="5544616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b="1" dirty="0" smtClean="0">
                <a:solidFill>
                  <a:schemeClr val="bg1"/>
                </a:solidFill>
              </a:rPr>
              <a:t>هيدروجين</a:t>
            </a: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347864" y="3861048"/>
            <a:ext cx="302433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ctr"/>
            <a:r>
              <a:rPr lang="ar-SA" sz="3200" b="1" dirty="0" smtClean="0">
                <a:solidFill>
                  <a:srgbClr val="FFFF00"/>
                </a:solidFill>
              </a:rPr>
              <a:t>جزيء ثنائي الذرة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12" name="عنصر نائب للمحتوى 1"/>
          <p:cNvSpPr txBox="1">
            <a:spLocks/>
          </p:cNvSpPr>
          <p:nvPr/>
        </p:nvSpPr>
        <p:spPr>
          <a:xfrm>
            <a:off x="3779912" y="2564904"/>
            <a:ext cx="2376264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chemeClr val="accent2"/>
              </a:buClr>
              <a:buSzPct val="85000"/>
              <a:defRPr/>
            </a:pPr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6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6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0" grpId="0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483768" y="1556792"/>
            <a:ext cx="4824536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b="1" dirty="0" err="1" smtClean="0">
                <a:solidFill>
                  <a:schemeClr val="bg1"/>
                </a:solidFill>
              </a:rPr>
              <a:t>كلوريد</a:t>
            </a:r>
            <a:r>
              <a:rPr lang="ar-SA" sz="5400" b="1" dirty="0" smtClean="0">
                <a:solidFill>
                  <a:schemeClr val="bg1"/>
                </a:solidFill>
              </a:rPr>
              <a:t> الحديد </a:t>
            </a:r>
            <a:r>
              <a:rPr lang="en-US" sz="5400" b="1" dirty="0" smtClean="0">
                <a:solidFill>
                  <a:schemeClr val="bg1"/>
                </a:solidFill>
              </a:rPr>
              <a:t>III</a:t>
            </a: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131840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Fe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4716016" y="2564904"/>
            <a:ext cx="2376264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chemeClr val="accent2"/>
              </a:buClr>
              <a:buSzPct val="85000"/>
              <a:defRPr/>
            </a:pPr>
            <a:r>
              <a:rPr lang="en-US" sz="6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endParaRPr lang="en-US" sz="6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رابط كسهم مستقيم 8"/>
          <p:cNvCxnSpPr/>
          <p:nvPr/>
        </p:nvCxnSpPr>
        <p:spPr>
          <a:xfrm flipH="1">
            <a:off x="3779912" y="4293096"/>
            <a:ext cx="1800200" cy="792088"/>
          </a:xfrm>
          <a:prstGeom prst="straightConnector1">
            <a:avLst/>
          </a:prstGeom>
          <a:ln w="730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>
            <a:off x="3923928" y="4293096"/>
            <a:ext cx="1944216" cy="792088"/>
          </a:xfrm>
          <a:prstGeom prst="straightConnector1">
            <a:avLst/>
          </a:prstGeom>
          <a:ln w="730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عنصر نائب للمحتوى 1"/>
          <p:cNvSpPr txBox="1">
            <a:spLocks/>
          </p:cNvSpPr>
          <p:nvPr/>
        </p:nvSpPr>
        <p:spPr>
          <a:xfrm>
            <a:off x="5076056" y="486916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عنصر نائب للمحتوى 1"/>
          <p:cNvSpPr txBox="1">
            <a:spLocks/>
          </p:cNvSpPr>
          <p:nvPr/>
        </p:nvSpPr>
        <p:spPr>
          <a:xfrm>
            <a:off x="3131840" y="486916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467544" y="4293096"/>
            <a:ext cx="2340768" cy="100811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Fe Cl</a:t>
            </a:r>
            <a:r>
              <a:rPr lang="en-US" sz="6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6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95536" y="3645024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15" grpId="0"/>
      <p:bldP spid="16" grpId="0"/>
      <p:bldP spid="19" grpId="0"/>
      <p:bldP spid="2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123728" y="1556792"/>
            <a:ext cx="5544616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b="1" dirty="0" smtClean="0">
                <a:solidFill>
                  <a:schemeClr val="bg1"/>
                </a:solidFill>
              </a:rPr>
              <a:t>ثاني أكسيد الكربون</a:t>
            </a: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12" name="عنصر نائب للمحتوى 1"/>
          <p:cNvSpPr txBox="1">
            <a:spLocks/>
          </p:cNvSpPr>
          <p:nvPr/>
        </p:nvSpPr>
        <p:spPr>
          <a:xfrm>
            <a:off x="3779912" y="2564904"/>
            <a:ext cx="2376264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chemeClr val="accent2"/>
              </a:buClr>
              <a:buSzPct val="85000"/>
              <a:defRPr/>
            </a:pPr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6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6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483768" y="1556792"/>
            <a:ext cx="4824536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b="1" dirty="0" smtClean="0">
                <a:solidFill>
                  <a:schemeClr val="bg1"/>
                </a:solidFill>
              </a:rPr>
              <a:t>كبريتات </a:t>
            </a:r>
            <a:r>
              <a:rPr lang="ar-SA" sz="5400" b="1" dirty="0" err="1" smtClean="0">
                <a:solidFill>
                  <a:schemeClr val="bg1"/>
                </a:solidFill>
              </a:rPr>
              <a:t>الألومنيوم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131840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Al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5004048" y="2564904"/>
            <a:ext cx="2376264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chemeClr val="accent2"/>
              </a:buClr>
              <a:buSzPct val="85000"/>
              <a:defRPr/>
            </a:pPr>
            <a:r>
              <a:rPr lang="en-US" sz="6000" b="1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6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6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رابط كسهم مستقيم 8"/>
          <p:cNvCxnSpPr/>
          <p:nvPr/>
        </p:nvCxnSpPr>
        <p:spPr>
          <a:xfrm flipH="1">
            <a:off x="3779912" y="4293096"/>
            <a:ext cx="1800200" cy="792088"/>
          </a:xfrm>
          <a:prstGeom prst="straightConnector1">
            <a:avLst/>
          </a:prstGeom>
          <a:ln w="730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>
            <a:off x="3923928" y="4293096"/>
            <a:ext cx="1944216" cy="792088"/>
          </a:xfrm>
          <a:prstGeom prst="straightConnector1">
            <a:avLst/>
          </a:prstGeom>
          <a:ln w="730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عنصر نائب للمحتوى 1"/>
          <p:cNvSpPr txBox="1">
            <a:spLocks/>
          </p:cNvSpPr>
          <p:nvPr/>
        </p:nvSpPr>
        <p:spPr>
          <a:xfrm>
            <a:off x="5076056" y="486916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عنصر نائب للمحتوى 1"/>
          <p:cNvSpPr txBox="1">
            <a:spLocks/>
          </p:cNvSpPr>
          <p:nvPr/>
        </p:nvSpPr>
        <p:spPr>
          <a:xfrm>
            <a:off x="3131840" y="486916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251520" y="4293096"/>
            <a:ext cx="2700808" cy="100811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en-US" sz="44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(SO</a:t>
            </a:r>
            <a:r>
              <a:rPr lang="en-US" sz="44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44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95536" y="3645024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15" grpId="0"/>
      <p:bldP spid="16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sz="4400" b="1" dirty="0" smtClean="0"/>
              <a:t>وعدد </a:t>
            </a:r>
            <a:r>
              <a:rPr lang="ar-SA" sz="4400" b="1" dirty="0" err="1" smtClean="0"/>
              <a:t>التأكسد </a:t>
            </a:r>
            <a:r>
              <a:rPr lang="ar-SA" sz="4400" b="1" dirty="0" smtClean="0"/>
              <a:t>(التكافؤ): عبارة عن عدد الإلكترونات التي </a:t>
            </a:r>
          </a:p>
          <a:p>
            <a:r>
              <a:rPr lang="ar-SA" sz="4400" b="1" dirty="0" smtClean="0"/>
              <a:t> تفقدها </a:t>
            </a:r>
          </a:p>
          <a:p>
            <a:r>
              <a:rPr lang="ar-SA" sz="4400" b="1" dirty="0" smtClean="0"/>
              <a:t> تكتسبها </a:t>
            </a:r>
          </a:p>
          <a:p>
            <a:r>
              <a:rPr lang="ar-SA" sz="4400" b="1" dirty="0" smtClean="0"/>
              <a:t> تشارك </a:t>
            </a:r>
            <a:r>
              <a:rPr lang="ar-SA" sz="4400" b="1" dirty="0" err="1" smtClean="0"/>
              <a:t>بها</a:t>
            </a:r>
            <a:r>
              <a:rPr lang="ar-SA" sz="4400" b="1" dirty="0" smtClean="0"/>
              <a:t> </a:t>
            </a:r>
          </a:p>
          <a:p>
            <a:r>
              <a:rPr lang="ar-SA" sz="4400" b="1" dirty="0" smtClean="0"/>
              <a:t> ذرة العنصر.</a:t>
            </a:r>
            <a:endParaRPr lang="ar-SA" sz="4400" b="1" dirty="0" err="1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22920"/>
          </a:xfrm>
        </p:spPr>
        <p:txBody>
          <a:bodyPr>
            <a:noAutofit/>
          </a:bodyPr>
          <a:lstStyle/>
          <a:p>
            <a:pPr algn="r"/>
            <a:r>
              <a:rPr lang="ar-SA" sz="5400" b="1" dirty="0" smtClean="0">
                <a:solidFill>
                  <a:srgbClr val="FFFF00"/>
                </a:solidFill>
                <a:cs typeface="AL-Mateen" pitchFamily="2" charset="-78"/>
              </a:rPr>
              <a:t>خطوات كتابة صيغ المركبات </a:t>
            </a:r>
            <a:r>
              <a:rPr lang="ar-SA" sz="5400" b="1" dirty="0" err="1" smtClean="0">
                <a:solidFill>
                  <a:srgbClr val="FFFF00"/>
                </a:solidFill>
                <a:cs typeface="AL-Mateen" pitchFamily="2" charset="-78"/>
              </a:rPr>
              <a:t>الأيونية:</a:t>
            </a:r>
            <a:r>
              <a:rPr lang="ar-SA" sz="5400" b="1" dirty="0" smtClean="0">
                <a:solidFill>
                  <a:srgbClr val="FFFF00"/>
                </a:solidFill>
                <a:cs typeface="AL-Mateen" pitchFamily="2" charset="-78"/>
              </a:rPr>
              <a:t> </a:t>
            </a:r>
            <a:endParaRPr lang="ar-SA" sz="5400" b="1" dirty="0">
              <a:solidFill>
                <a:srgbClr val="FFFF0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73352"/>
          </a:xfrm>
        </p:spPr>
        <p:txBody>
          <a:bodyPr>
            <a:normAutofit/>
          </a:bodyPr>
          <a:lstStyle/>
          <a:p>
            <a:r>
              <a:rPr lang="ar-SA" sz="3600" dirty="0" smtClean="0">
                <a:cs typeface="AL-Mateen" pitchFamily="2" charset="-78"/>
              </a:rPr>
              <a:t> 1- نكتب رموز العناصر المكونة للمركب  بحيث يكتب رمز العنصر المكون للأيون الموجب متبوعاً برمز العنصر المكون للأيون السالب.</a:t>
            </a:r>
            <a:endParaRPr lang="en-US" sz="3600" dirty="0" smtClean="0">
              <a:cs typeface="AL-Mateen" pitchFamily="2" charset="-78"/>
            </a:endParaRPr>
          </a:p>
          <a:p>
            <a:r>
              <a:rPr lang="ar-SA" sz="3600" dirty="0" smtClean="0">
                <a:cs typeface="AL-Mateen" pitchFamily="2" charset="-78"/>
              </a:rPr>
              <a:t>2- نكتب رقم التكافؤ أسفل رمز </a:t>
            </a:r>
            <a:r>
              <a:rPr lang="ar-SA" sz="3600" dirty="0" err="1" smtClean="0">
                <a:cs typeface="AL-Mateen" pitchFamily="2" charset="-78"/>
              </a:rPr>
              <a:t>العنصر .</a:t>
            </a:r>
            <a:endParaRPr lang="en-US" sz="3600" dirty="0" smtClean="0">
              <a:cs typeface="AL-Mateen" pitchFamily="2" charset="-78"/>
            </a:endParaRPr>
          </a:p>
          <a:p>
            <a:r>
              <a:rPr lang="ar-SA" sz="3600" dirty="0" smtClean="0">
                <a:cs typeface="AL-Mateen" pitchFamily="2" charset="-78"/>
              </a:rPr>
              <a:t>3- نبادل </a:t>
            </a:r>
            <a:r>
              <a:rPr lang="ar-SA" sz="3600" dirty="0" err="1" smtClean="0">
                <a:cs typeface="AL-Mateen" pitchFamily="2" charset="-78"/>
              </a:rPr>
              <a:t>التكافؤات.</a:t>
            </a:r>
            <a:r>
              <a:rPr lang="ar-SA" sz="3600" dirty="0" smtClean="0">
                <a:cs typeface="AL-Mateen" pitchFamily="2" charset="-78"/>
              </a:rPr>
              <a:t> في حالة تشابه </a:t>
            </a:r>
            <a:r>
              <a:rPr lang="ar-SA" sz="3600" dirty="0" err="1" smtClean="0">
                <a:cs typeface="AL-Mateen" pitchFamily="2" charset="-78"/>
              </a:rPr>
              <a:t>التكافؤات</a:t>
            </a:r>
            <a:r>
              <a:rPr lang="ar-SA" sz="3600" dirty="0" smtClean="0">
                <a:cs typeface="AL-Mateen" pitchFamily="2" charset="-78"/>
              </a:rPr>
              <a:t> تلغى وتكتب صيغة المركب الأيوني</a:t>
            </a:r>
            <a:endParaRPr lang="en-US" sz="3600" dirty="0" smtClean="0">
              <a:cs typeface="AL-Mateen" pitchFamily="2" charset="-78"/>
            </a:endParaRPr>
          </a:p>
          <a:p>
            <a:r>
              <a:rPr lang="ar-SA" sz="3600" dirty="0" smtClean="0">
                <a:cs typeface="AL-Mateen" pitchFamily="2" charset="-78"/>
              </a:rPr>
              <a:t>4- تأكد من الحل بحساب محصلة الشحنة الكهربائية للمركب الأيوني والتي يجب أن تساوي </a:t>
            </a:r>
            <a:r>
              <a:rPr lang="ar-SA" sz="3600" dirty="0" err="1" smtClean="0">
                <a:cs typeface="AL-Mateen" pitchFamily="2" charset="-78"/>
              </a:rPr>
              <a:t>صفر.</a:t>
            </a:r>
            <a:r>
              <a:rPr lang="ar-SA" sz="3600" dirty="0" smtClean="0">
                <a:cs typeface="AL-Mateen" pitchFamily="2" charset="-78"/>
              </a:rPr>
              <a:t> </a:t>
            </a:r>
            <a:endParaRPr lang="en-US" sz="3600" dirty="0" smtClean="0">
              <a:cs typeface="AL-Mateen" pitchFamily="2" charset="-78"/>
            </a:endParaRP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483768" y="1556792"/>
            <a:ext cx="4474840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dirty="0" smtClean="0">
                <a:solidFill>
                  <a:schemeClr val="bg1"/>
                </a:solidFill>
                <a:cs typeface="+mj-cs"/>
              </a:rPr>
              <a:t> </a:t>
            </a:r>
            <a:r>
              <a:rPr lang="ar-SA" sz="5400" b="1" dirty="0" smtClean="0">
                <a:solidFill>
                  <a:schemeClr val="bg1"/>
                </a:solidFill>
                <a:cs typeface="+mj-cs"/>
              </a:rPr>
              <a:t>اكسيد </a:t>
            </a:r>
            <a:r>
              <a:rPr lang="ar-SA" sz="5400" b="1" dirty="0" err="1" smtClean="0">
                <a:solidFill>
                  <a:schemeClr val="bg1"/>
                </a:solidFill>
                <a:cs typeface="+mj-cs"/>
              </a:rPr>
              <a:t>البوتاسيوم</a:t>
            </a:r>
            <a:r>
              <a:rPr lang="ar-SA" sz="5400" b="1" dirty="0" smtClean="0">
                <a:solidFill>
                  <a:schemeClr val="bg1"/>
                </a:solidFill>
                <a:cs typeface="+mj-cs"/>
              </a:rPr>
              <a:t> </a:t>
            </a: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131840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</a:t>
            </a:r>
            <a:r>
              <a:rPr kumimoji="0" lang="ar-SA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5004048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O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رابط كسهم مستقيم 8"/>
          <p:cNvCxnSpPr/>
          <p:nvPr/>
        </p:nvCxnSpPr>
        <p:spPr>
          <a:xfrm flipH="1">
            <a:off x="3779912" y="4293096"/>
            <a:ext cx="1800200" cy="792088"/>
          </a:xfrm>
          <a:prstGeom prst="straightConnector1">
            <a:avLst/>
          </a:prstGeom>
          <a:ln w="730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>
            <a:off x="3923928" y="4293096"/>
            <a:ext cx="1944216" cy="792088"/>
          </a:xfrm>
          <a:prstGeom prst="straightConnector1">
            <a:avLst/>
          </a:prstGeom>
          <a:ln w="730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عنصر نائب للمحتوى 1"/>
          <p:cNvSpPr txBox="1">
            <a:spLocks/>
          </p:cNvSpPr>
          <p:nvPr/>
        </p:nvSpPr>
        <p:spPr>
          <a:xfrm>
            <a:off x="5076056" y="486916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عنصر نائب للمحتوى 1"/>
          <p:cNvSpPr txBox="1">
            <a:spLocks/>
          </p:cNvSpPr>
          <p:nvPr/>
        </p:nvSpPr>
        <p:spPr>
          <a:xfrm>
            <a:off x="3131840" y="486916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683568" y="4293096"/>
            <a:ext cx="1728192" cy="79508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K</a:t>
            </a:r>
            <a:r>
              <a:rPr lang="en-US" sz="6000" b="1" baseline="-25000" dirty="0">
                <a:solidFill>
                  <a:schemeClr val="bg1"/>
                </a:solidFill>
              </a:rPr>
              <a:t>2</a:t>
            </a:r>
            <a:r>
              <a:rPr lang="en-US" sz="6000" b="1" dirty="0">
                <a:solidFill>
                  <a:schemeClr val="bg1"/>
                </a:solidFill>
              </a:rPr>
              <a:t>O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95536" y="3645024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3347864" y="2708920"/>
            <a:ext cx="280831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FF00"/>
                </a:solidFill>
              </a:rPr>
              <a:t>كتابة رموز العناصر</a:t>
            </a:r>
            <a:endParaRPr lang="ar-SA" sz="3200" b="1" dirty="0">
              <a:solidFill>
                <a:srgbClr val="FFFF00"/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3203848" y="3645024"/>
            <a:ext cx="3024336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FF00"/>
                </a:solidFill>
              </a:rPr>
              <a:t>كتابة أرقام </a:t>
            </a:r>
            <a:r>
              <a:rPr lang="ar-SA" sz="3200" b="1" dirty="0" err="1" smtClean="0">
                <a:solidFill>
                  <a:srgbClr val="FFFF00"/>
                </a:solidFill>
              </a:rPr>
              <a:t>التكافؤات</a:t>
            </a:r>
            <a:endParaRPr lang="ar-SA" sz="3200" b="1" dirty="0">
              <a:solidFill>
                <a:srgbClr val="FFFF0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3203848" y="4437112"/>
            <a:ext cx="3024336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FF00"/>
                </a:solidFill>
              </a:rPr>
              <a:t>نبادل </a:t>
            </a:r>
            <a:r>
              <a:rPr lang="ar-SA" sz="3200" b="1" dirty="0" err="1" smtClean="0">
                <a:solidFill>
                  <a:srgbClr val="FFFF00"/>
                </a:solidFill>
              </a:rPr>
              <a:t>التكافؤات</a:t>
            </a:r>
            <a:endParaRPr lang="ar-SA" sz="3200" b="1" dirty="0">
              <a:solidFill>
                <a:srgbClr val="FFFF00"/>
              </a:solidFill>
            </a:endParaRPr>
          </a:p>
        </p:txBody>
      </p:sp>
      <p:sp>
        <p:nvSpPr>
          <p:cNvPr id="21" name="مستطيل 20"/>
          <p:cNvSpPr/>
          <p:nvPr/>
        </p:nvSpPr>
        <p:spPr>
          <a:xfrm>
            <a:off x="179512" y="3645024"/>
            <a:ext cx="2952328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FF00"/>
                </a:solidFill>
              </a:rPr>
              <a:t>كتابة الصيغة النهائية</a:t>
            </a:r>
            <a:endParaRPr lang="ar-SA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15" grpId="0"/>
      <p:bldP spid="16" grpId="0"/>
      <p:bldP spid="20" grpId="0"/>
      <p:bldP spid="14" grpId="0" animBg="1"/>
      <p:bldP spid="14" grpId="1" animBg="1"/>
      <p:bldP spid="17" grpId="0" animBg="1"/>
      <p:bldP spid="17" grpId="1" animBg="1"/>
      <p:bldP spid="18" grpId="0" animBg="1"/>
      <p:bldP spid="18" grpId="1" animBg="1"/>
      <p:bldP spid="21" grpId="0" animBg="1"/>
      <p:bldP spid="2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483768" y="1556792"/>
            <a:ext cx="4474840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dirty="0" smtClean="0">
                <a:solidFill>
                  <a:schemeClr val="bg1"/>
                </a:solidFill>
                <a:cs typeface="+mj-cs"/>
              </a:rPr>
              <a:t> </a:t>
            </a:r>
            <a:r>
              <a:rPr lang="ar-SA" sz="5400" b="1" dirty="0" smtClean="0">
                <a:solidFill>
                  <a:schemeClr val="bg1"/>
                </a:solidFill>
                <a:cs typeface="+mj-cs"/>
              </a:rPr>
              <a:t>اكسيد </a:t>
            </a:r>
            <a:r>
              <a:rPr lang="ar-SA" sz="5400" b="1" dirty="0" err="1" smtClean="0">
                <a:solidFill>
                  <a:schemeClr val="bg1"/>
                </a:solidFill>
                <a:cs typeface="+mj-cs"/>
              </a:rPr>
              <a:t>الماغنيسيوم</a:t>
            </a: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347864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lang="en-US" sz="6000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r>
              <a:rPr kumimoji="0" lang="ar-SA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5004048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O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467544" y="4293096"/>
            <a:ext cx="2304256" cy="79508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6000" b="1" dirty="0" err="1" smtClean="0">
                <a:solidFill>
                  <a:schemeClr val="bg1"/>
                </a:solidFill>
              </a:rPr>
              <a:t>MgO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95536" y="3645024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3347864" y="2708920"/>
            <a:ext cx="280831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FF00"/>
                </a:solidFill>
              </a:rPr>
              <a:t>كتابة رموز العناصر</a:t>
            </a:r>
            <a:endParaRPr lang="ar-SA" sz="3200" b="1" dirty="0">
              <a:solidFill>
                <a:srgbClr val="FFFF00"/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3347864" y="3645024"/>
            <a:ext cx="3024336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FF00"/>
                </a:solidFill>
              </a:rPr>
              <a:t>كتابة أرقام </a:t>
            </a:r>
            <a:r>
              <a:rPr lang="ar-SA" sz="3200" b="1" dirty="0" err="1" smtClean="0">
                <a:solidFill>
                  <a:srgbClr val="FFFF00"/>
                </a:solidFill>
              </a:rPr>
              <a:t>التكافؤات</a:t>
            </a:r>
            <a:endParaRPr lang="ar-SA" sz="3200" b="1" dirty="0">
              <a:solidFill>
                <a:srgbClr val="FFFF0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3347864" y="4509120"/>
            <a:ext cx="3024336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FF00"/>
                </a:solidFill>
              </a:rPr>
              <a:t>تلغى </a:t>
            </a:r>
            <a:r>
              <a:rPr lang="ar-SA" sz="3200" b="1" dirty="0" err="1" smtClean="0">
                <a:solidFill>
                  <a:srgbClr val="FFFF00"/>
                </a:solidFill>
              </a:rPr>
              <a:t>التكافؤات</a:t>
            </a:r>
            <a:endParaRPr lang="ar-SA" sz="3200" b="1" dirty="0">
              <a:solidFill>
                <a:srgbClr val="FFFF00"/>
              </a:solidFill>
            </a:endParaRPr>
          </a:p>
        </p:txBody>
      </p:sp>
      <p:sp>
        <p:nvSpPr>
          <p:cNvPr id="21" name="مستطيل 20"/>
          <p:cNvSpPr/>
          <p:nvPr/>
        </p:nvSpPr>
        <p:spPr>
          <a:xfrm>
            <a:off x="0" y="3573016"/>
            <a:ext cx="2952328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FF00"/>
                </a:solidFill>
              </a:rPr>
              <a:t>كتابة الصيغة النهائية</a:t>
            </a:r>
            <a:endParaRPr lang="ar-SA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20" grpId="0"/>
      <p:bldP spid="14" grpId="0" animBg="1"/>
      <p:bldP spid="14" grpId="1" animBg="1"/>
      <p:bldP spid="17" grpId="0" animBg="1"/>
      <p:bldP spid="17" grpId="1" animBg="1"/>
      <p:bldP spid="18" grpId="0" animBg="1"/>
      <p:bldP spid="18" grpId="1" animBg="1"/>
      <p:bldP spid="21" grpId="0" animBg="1"/>
      <p:bldP spid="2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483768" y="1556792"/>
            <a:ext cx="4474840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dirty="0" smtClean="0">
                <a:solidFill>
                  <a:schemeClr val="bg1"/>
                </a:solidFill>
                <a:cs typeface="+mj-cs"/>
              </a:rPr>
              <a:t> </a:t>
            </a:r>
            <a:r>
              <a:rPr lang="ar-SA" sz="5400" b="1" dirty="0" smtClean="0">
                <a:solidFill>
                  <a:schemeClr val="bg1"/>
                </a:solidFill>
                <a:cs typeface="+mj-cs"/>
              </a:rPr>
              <a:t>اكسيد </a:t>
            </a:r>
            <a:r>
              <a:rPr lang="ar-SA" sz="5400" b="1" dirty="0" err="1" smtClean="0">
                <a:solidFill>
                  <a:schemeClr val="bg1"/>
                </a:solidFill>
                <a:cs typeface="+mj-cs"/>
              </a:rPr>
              <a:t>الماغنيسيوم</a:t>
            </a: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347864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lang="en-US" sz="6000" noProof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r>
              <a:rPr kumimoji="0" lang="ar-SA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5004048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O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467544" y="4293096"/>
            <a:ext cx="2304256" cy="79508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6000" b="1" dirty="0" err="1" smtClean="0">
                <a:solidFill>
                  <a:schemeClr val="bg1"/>
                </a:solidFill>
              </a:rPr>
              <a:t>MgO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95536" y="3645024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3347864" y="2708920"/>
            <a:ext cx="280831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FF00"/>
                </a:solidFill>
              </a:rPr>
              <a:t>كتابة رموز العناصر</a:t>
            </a:r>
            <a:endParaRPr lang="ar-SA" sz="3200" b="1" dirty="0">
              <a:solidFill>
                <a:srgbClr val="FFFF00"/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3347864" y="3645024"/>
            <a:ext cx="3024336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FF00"/>
                </a:solidFill>
              </a:rPr>
              <a:t>كتابة أرقام </a:t>
            </a:r>
            <a:r>
              <a:rPr lang="ar-SA" sz="3200" b="1" dirty="0" err="1" smtClean="0">
                <a:solidFill>
                  <a:srgbClr val="FFFF00"/>
                </a:solidFill>
              </a:rPr>
              <a:t>التكافؤات</a:t>
            </a:r>
            <a:endParaRPr lang="ar-SA" sz="3200" b="1" dirty="0">
              <a:solidFill>
                <a:srgbClr val="FFFF0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3347864" y="4509120"/>
            <a:ext cx="3024336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FF00"/>
                </a:solidFill>
              </a:rPr>
              <a:t>تلغى </a:t>
            </a:r>
            <a:r>
              <a:rPr lang="ar-SA" sz="3200" b="1" dirty="0" err="1" smtClean="0">
                <a:solidFill>
                  <a:srgbClr val="FFFF00"/>
                </a:solidFill>
              </a:rPr>
              <a:t>التكافؤات</a:t>
            </a:r>
            <a:endParaRPr lang="ar-SA" sz="3200" b="1" dirty="0">
              <a:solidFill>
                <a:srgbClr val="FFFF00"/>
              </a:solidFill>
            </a:endParaRPr>
          </a:p>
        </p:txBody>
      </p:sp>
      <p:sp>
        <p:nvSpPr>
          <p:cNvPr id="21" name="مستطيل 20"/>
          <p:cNvSpPr/>
          <p:nvPr/>
        </p:nvSpPr>
        <p:spPr>
          <a:xfrm>
            <a:off x="0" y="3573016"/>
            <a:ext cx="2952328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FF00"/>
                </a:solidFill>
              </a:rPr>
              <a:t>كتابة الصيغة النهائية</a:t>
            </a:r>
            <a:endParaRPr lang="ar-SA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20" grpId="0"/>
      <p:bldP spid="14" grpId="0" animBg="1"/>
      <p:bldP spid="14" grpId="1" animBg="1"/>
      <p:bldP spid="17" grpId="0" animBg="1"/>
      <p:bldP spid="17" grpId="1" animBg="1"/>
      <p:bldP spid="18" grpId="0" animBg="1"/>
      <p:bldP spid="18" grpId="1" animBg="1"/>
      <p:bldP spid="21" grpId="0" animBg="1"/>
      <p:bldP spid="2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483768" y="1556792"/>
            <a:ext cx="4474840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dirty="0" smtClean="0">
                <a:solidFill>
                  <a:schemeClr val="bg1"/>
                </a:solidFill>
                <a:cs typeface="+mj-cs"/>
              </a:rPr>
              <a:t> </a:t>
            </a:r>
            <a:r>
              <a:rPr lang="ar-SA" sz="5400" b="1" dirty="0" err="1" smtClean="0">
                <a:solidFill>
                  <a:schemeClr val="bg1"/>
                </a:solidFill>
              </a:rPr>
              <a:t>يوديد</a:t>
            </a:r>
            <a:r>
              <a:rPr lang="ar-SA" sz="5400" b="1" dirty="0" smtClean="0">
                <a:solidFill>
                  <a:schemeClr val="bg1"/>
                </a:solidFill>
              </a:rPr>
              <a:t> الصوديوم</a:t>
            </a: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131840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Na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5004048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3995936" y="5373216"/>
            <a:ext cx="1728192" cy="79508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6000" b="1" dirty="0" err="1" smtClean="0">
                <a:solidFill>
                  <a:schemeClr val="bg1"/>
                </a:solidFill>
              </a:rPr>
              <a:t>NaI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635896" y="4581128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  <p:cxnSp>
        <p:nvCxnSpPr>
          <p:cNvPr id="17" name="رابط مستقيم 16"/>
          <p:cNvCxnSpPr/>
          <p:nvPr/>
        </p:nvCxnSpPr>
        <p:spPr>
          <a:xfrm flipH="1">
            <a:off x="5364088" y="3717032"/>
            <a:ext cx="864096" cy="4320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/>
          <p:nvPr/>
        </p:nvCxnSpPr>
        <p:spPr>
          <a:xfrm flipH="1">
            <a:off x="3419872" y="3789040"/>
            <a:ext cx="864096" cy="4320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5400" dirty="0" smtClean="0">
                <a:solidFill>
                  <a:srgbClr val="0070C0"/>
                </a:solidFill>
                <a:cs typeface="AL-Mateen" pitchFamily="2" charset="-78"/>
              </a:rPr>
              <a:t>اكتب صيغ المركبات الأيونية </a:t>
            </a:r>
            <a:r>
              <a:rPr lang="ar-SA" sz="5400" dirty="0" err="1" smtClean="0">
                <a:solidFill>
                  <a:srgbClr val="0070C0"/>
                </a:solidFill>
                <a:cs typeface="AL-Mateen" pitchFamily="2" charset="-78"/>
              </a:rPr>
              <a:t>التالية:</a:t>
            </a:r>
            <a:endParaRPr lang="ar-SA" sz="5400" dirty="0">
              <a:solidFill>
                <a:srgbClr val="0070C0"/>
              </a:solidFill>
              <a:cs typeface="AL-Mateen" pitchFamily="2" charset="-78"/>
            </a:endParaRP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483768" y="1556792"/>
            <a:ext cx="4824536" cy="8670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sz="5400" dirty="0" smtClean="0">
                <a:solidFill>
                  <a:schemeClr val="bg1"/>
                </a:solidFill>
                <a:cs typeface="+mj-cs"/>
              </a:rPr>
              <a:t> </a:t>
            </a:r>
            <a:r>
              <a:rPr lang="ar-SA" sz="5400" b="1" dirty="0" err="1" smtClean="0">
                <a:solidFill>
                  <a:schemeClr val="bg1"/>
                </a:solidFill>
              </a:rPr>
              <a:t>كلوريد</a:t>
            </a:r>
            <a:r>
              <a:rPr lang="ar-SA" sz="5400" b="1" dirty="0" smtClean="0">
                <a:solidFill>
                  <a:schemeClr val="bg1"/>
                </a:solidFill>
              </a:rPr>
              <a:t> الكالسيوم</a:t>
            </a:r>
            <a:endParaRPr lang="ar-SA" sz="5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4" name="عنصر نائب للمحتوى 1"/>
          <p:cNvSpPr txBox="1">
            <a:spLocks/>
          </p:cNvSpPr>
          <p:nvPr/>
        </p:nvSpPr>
        <p:spPr>
          <a:xfrm>
            <a:off x="3131840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Ca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1"/>
          <p:cNvSpPr txBox="1">
            <a:spLocks/>
          </p:cNvSpPr>
          <p:nvPr/>
        </p:nvSpPr>
        <p:spPr>
          <a:xfrm>
            <a:off x="5004048" y="2564904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Cl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1"/>
          <p:cNvSpPr txBox="1">
            <a:spLocks/>
          </p:cNvSpPr>
          <p:nvPr/>
        </p:nvSpPr>
        <p:spPr>
          <a:xfrm>
            <a:off x="3131840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عنصر نائب للمحتوى 1"/>
          <p:cNvSpPr txBox="1">
            <a:spLocks/>
          </p:cNvSpPr>
          <p:nvPr/>
        </p:nvSpPr>
        <p:spPr>
          <a:xfrm>
            <a:off x="5004048" y="342900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رابط كسهم مستقيم 8"/>
          <p:cNvCxnSpPr/>
          <p:nvPr/>
        </p:nvCxnSpPr>
        <p:spPr>
          <a:xfrm flipH="1">
            <a:off x="3779912" y="4293096"/>
            <a:ext cx="1800200" cy="792088"/>
          </a:xfrm>
          <a:prstGeom prst="straightConnector1">
            <a:avLst/>
          </a:prstGeom>
          <a:ln w="730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>
            <a:off x="3923928" y="4293096"/>
            <a:ext cx="1944216" cy="792088"/>
          </a:xfrm>
          <a:prstGeom prst="straightConnector1">
            <a:avLst/>
          </a:prstGeom>
          <a:ln w="730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عنصر نائب للمحتوى 1"/>
          <p:cNvSpPr txBox="1">
            <a:spLocks/>
          </p:cNvSpPr>
          <p:nvPr/>
        </p:nvSpPr>
        <p:spPr>
          <a:xfrm>
            <a:off x="5076056" y="486916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عنصر نائب للمحتوى 1"/>
          <p:cNvSpPr txBox="1">
            <a:spLocks/>
          </p:cNvSpPr>
          <p:nvPr/>
        </p:nvSpPr>
        <p:spPr>
          <a:xfrm>
            <a:off x="3131840" y="4869160"/>
            <a:ext cx="1440160" cy="93910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ar-SA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عنصر نائب للمحتوى 1"/>
          <p:cNvSpPr txBox="1">
            <a:spLocks/>
          </p:cNvSpPr>
          <p:nvPr/>
        </p:nvSpPr>
        <p:spPr>
          <a:xfrm>
            <a:off x="179512" y="4293096"/>
            <a:ext cx="2520280" cy="79508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CaCl</a:t>
            </a:r>
            <a:r>
              <a:rPr lang="en-US" sz="6000" b="1" baseline="-25000" dirty="0" smtClean="0">
                <a:solidFill>
                  <a:schemeClr val="bg1"/>
                </a:solidFill>
              </a:rPr>
              <a:t>2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20" name="عنصر نائب للمحتوى 1"/>
          <p:cNvSpPr txBox="1">
            <a:spLocks/>
          </p:cNvSpPr>
          <p:nvPr/>
        </p:nvSpPr>
        <p:spPr>
          <a:xfrm>
            <a:off x="395536" y="3645024"/>
            <a:ext cx="230425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</a:rPr>
              <a:t>الصيغة النهائية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15" grpId="0"/>
      <p:bldP spid="16" grpId="0"/>
      <p:bldP spid="19" grpId="0"/>
      <p:bldP spid="2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يون">
  <a:themeElements>
    <a:clrScheme name="أيون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أيون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يون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195</TotalTime>
  <Words>495</Words>
  <Application>Microsoft Office PowerPoint</Application>
  <PresentationFormat>عرض على الشاشة (3:4)‏</PresentationFormat>
  <Paragraphs>208</Paragraphs>
  <Slides>26</Slides>
  <Notes>13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26</vt:i4>
      </vt:variant>
    </vt:vector>
  </HeadingPairs>
  <TitlesOfParts>
    <vt:vector size="35" baseType="lpstr">
      <vt:lpstr>AL-Mateen</vt:lpstr>
      <vt:lpstr>Arial</vt:lpstr>
      <vt:lpstr>Calibri</vt:lpstr>
      <vt:lpstr>Century Gothic</vt:lpstr>
      <vt:lpstr>Tahoma</vt:lpstr>
      <vt:lpstr>Times New Roman</vt:lpstr>
      <vt:lpstr>Wingdings 2</vt:lpstr>
      <vt:lpstr>Wingdings 3</vt:lpstr>
      <vt:lpstr>أيون</vt:lpstr>
      <vt:lpstr>كتابة الصيغ الكيميائية </vt:lpstr>
      <vt:lpstr>                  </vt:lpstr>
      <vt:lpstr>عرض تقديمي في PowerPoint</vt:lpstr>
      <vt:lpstr>خطوات كتابة صيغ المركبات الأيونية: </vt:lpstr>
      <vt:lpstr>اكتب صيغ المركبات الأيونية التالية:</vt:lpstr>
      <vt:lpstr>اكتب صيغ المركبات الأيونية التالية:</vt:lpstr>
      <vt:lpstr>اكتب صيغ المركبات الأيونية التالية:</vt:lpstr>
      <vt:lpstr>اكتب صيغ المركبات الأيونية التالية:</vt:lpstr>
      <vt:lpstr>اكتب صيغ المركبات الأيونية التالية:</vt:lpstr>
      <vt:lpstr>اكتب صيغ المركبات الأيونية التالية:</vt:lpstr>
      <vt:lpstr>اكتب صيغ المركبات الأيونية التالية:</vt:lpstr>
      <vt:lpstr>اكتب صيغ المركبات الأيونية التالية:</vt:lpstr>
      <vt:lpstr>اكتب صيغ المركبات الأيونية التالية:</vt:lpstr>
      <vt:lpstr>اكتب صيغ المركبات الأيونية التالية:</vt:lpstr>
      <vt:lpstr>اكتب صيغ المركبات الأيونية التالية:</vt:lpstr>
      <vt:lpstr>اكتب صيغ المركبات الأيونية التالية:</vt:lpstr>
      <vt:lpstr>اكتب صيغ المركبات الأيونية التالية:</vt:lpstr>
      <vt:lpstr>اكتب صيغ المركبات الأيونية التالية:</vt:lpstr>
      <vt:lpstr>بعض العناصر توجد على هيئة جزيئات ثنائية الذرة.</vt:lpstr>
      <vt:lpstr>عرض تقديمي في PowerPoint</vt:lpstr>
      <vt:lpstr>اكتب صيغ المركبات الأيونية التالية:</vt:lpstr>
      <vt:lpstr>اكتب صيغ المركبات الأيونية التالية:</vt:lpstr>
      <vt:lpstr>اكتب صيغ المركبات الأيونية التالية:</vt:lpstr>
      <vt:lpstr>اكتب صيغ المركبات الأيونية التالية:</vt:lpstr>
      <vt:lpstr>اكتب صيغ المركبات الأيونية التالية:</vt:lpstr>
      <vt:lpstr>اكتب صيغ المركبات الأيونية التالية: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صيغ المركبات الأيونية وأسمائها</dc:title>
  <dc:creator>usaer</dc:creator>
  <cp:lastModifiedBy>Lenovo</cp:lastModifiedBy>
  <cp:revision>60</cp:revision>
  <dcterms:created xsi:type="dcterms:W3CDTF">2014-11-15T09:46:28Z</dcterms:created>
  <dcterms:modified xsi:type="dcterms:W3CDTF">2019-08-15T16:32:43Z</dcterms:modified>
</cp:coreProperties>
</file>