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29" r:id="rId2"/>
    <p:sldId id="328" r:id="rId3"/>
    <p:sldId id="327" r:id="rId4"/>
    <p:sldId id="275" r:id="rId5"/>
    <p:sldId id="318" r:id="rId6"/>
    <p:sldId id="320" r:id="rId7"/>
    <p:sldId id="319" r:id="rId8"/>
    <p:sldId id="277" r:id="rId9"/>
    <p:sldId id="278" r:id="rId10"/>
    <p:sldId id="290" r:id="rId11"/>
    <p:sldId id="332" r:id="rId12"/>
    <p:sldId id="331" r:id="rId13"/>
    <p:sldId id="291" r:id="rId14"/>
    <p:sldId id="294" r:id="rId15"/>
    <p:sldId id="323" r:id="rId16"/>
    <p:sldId id="324" r:id="rId17"/>
    <p:sldId id="325" r:id="rId18"/>
    <p:sldId id="333" r:id="rId19"/>
    <p:sldId id="334" r:id="rId20"/>
  </p:sldIdLst>
  <p:sldSz cx="9144000" cy="6858000" type="screen4x3"/>
  <p:notesSz cx="681355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2538" cy="4972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9435" y="0"/>
            <a:ext cx="2952538" cy="497284"/>
          </a:xfrm>
          <a:prstGeom prst="rect">
            <a:avLst/>
          </a:prstGeom>
        </p:spPr>
        <p:txBody>
          <a:bodyPr vert="horz" lIns="91440" tIns="45720" rIns="91440" bIns="45720" rtlCol="0"/>
          <a:lstStyle>
            <a:lvl1pPr algn="r">
              <a:defRPr sz="1200"/>
            </a:lvl1pPr>
          </a:lstStyle>
          <a:p>
            <a:fld id="{007842C5-992A-4855-B9D2-ECB96B2B4783}" type="datetimeFigureOut">
              <a:rPr lang="en-US" smtClean="0"/>
              <a:t>2/4/2015</a:t>
            </a:fld>
            <a:endParaRPr lang="en-US"/>
          </a:p>
        </p:txBody>
      </p:sp>
      <p:sp>
        <p:nvSpPr>
          <p:cNvPr id="4" name="Slide Image Placeholder 3"/>
          <p:cNvSpPr>
            <a:spLocks noGrp="1" noRot="1" noChangeAspect="1"/>
          </p:cNvSpPr>
          <p:nvPr>
            <p:ph type="sldImg" idx="2"/>
          </p:nvPr>
        </p:nvSpPr>
        <p:spPr>
          <a:xfrm>
            <a:off x="920750" y="746125"/>
            <a:ext cx="497205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355" y="4724202"/>
            <a:ext cx="5450840" cy="447556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6678"/>
            <a:ext cx="2952538" cy="4972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9435" y="9446678"/>
            <a:ext cx="2952538" cy="497284"/>
          </a:xfrm>
          <a:prstGeom prst="rect">
            <a:avLst/>
          </a:prstGeom>
        </p:spPr>
        <p:txBody>
          <a:bodyPr vert="horz" lIns="91440" tIns="45720" rIns="91440" bIns="45720" rtlCol="0" anchor="b"/>
          <a:lstStyle>
            <a:lvl1pPr algn="r">
              <a:defRPr sz="1200"/>
            </a:lvl1pPr>
          </a:lstStyle>
          <a:p>
            <a:fld id="{B66A52E0-E6A1-4667-989C-5683AA87A40C}" type="slidenum">
              <a:rPr lang="en-US" smtClean="0"/>
              <a:t>‹#›</a:t>
            </a:fld>
            <a:endParaRPr lang="en-US"/>
          </a:p>
        </p:txBody>
      </p:sp>
    </p:spTree>
    <p:extLst>
      <p:ext uri="{BB962C8B-B14F-4D97-AF65-F5344CB8AC3E}">
        <p14:creationId xmlns:p14="http://schemas.microsoft.com/office/powerpoint/2010/main" val="2077848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3/14/2011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3/14/2011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3/14/2011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3/14/2011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3/14/2011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3/14/2011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3/14/2011</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3/14/2011</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3/14/2011</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3/14/2011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3/14/2011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3/14/2011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upload.wikimedia.org/wikipedia/commons/f/f1/Maitotoxin.png"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en.wikipedia.org/wiki/File:Epibatidine_structure.png"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en.wikipedia.org/wiki/File:Acarbose_structure.svg"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upload.wikimedia.org/wikipedia/commons/7/71/Neocarzinostatin.png"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90286" y="332601"/>
            <a:ext cx="8472714" cy="6186309"/>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50000"/>
              </a:lnSpc>
              <a:spcBef>
                <a:spcPct val="0"/>
              </a:spcBef>
              <a:spcAft>
                <a:spcPct val="0"/>
              </a:spcAft>
              <a:buClrTx/>
              <a:buSzTx/>
              <a:buFontTx/>
              <a:buNone/>
              <a:tabLst/>
            </a:pPr>
            <a:r>
              <a:rPr kumimoji="0" lang="en-US" sz="2400" b="1" i="0"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Lec</a:t>
            </a:r>
            <a:r>
              <a:rPr kumimoji="0" lang="en-US" sz="2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5</a:t>
            </a:r>
          </a:p>
          <a:p>
            <a:pPr marL="0" marR="0" lvl="0" indent="457200" algn="ctr" defTabSz="914400" rtl="0" eaLnBrk="1" fontAlgn="base" latinLnBrk="0" hangingPunct="1">
              <a:lnSpc>
                <a:spcPct val="150000"/>
              </a:lnSpc>
              <a:spcBef>
                <a:spcPct val="0"/>
              </a:spcBef>
              <a:spcAft>
                <a:spcPct val="0"/>
              </a:spcAft>
              <a:buClrTx/>
              <a:buSzTx/>
              <a:buFontTx/>
              <a:buNone/>
              <a:tabLst/>
            </a:pPr>
            <a:r>
              <a:rPr kumimoji="0" lang="en-US" sz="2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a:t>
            </a:r>
            <a:r>
              <a:rPr kumimoji="0" lang="en-US" sz="24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Drugs </a:t>
            </a:r>
            <a:r>
              <a:rPr kumimoji="0" lang="en-US" sz="24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from Microorganisms. </a:t>
            </a:r>
          </a:p>
          <a:p>
            <a:pPr indent="457200" algn="just" fontAlgn="base">
              <a:lnSpc>
                <a:spcPct val="150000"/>
              </a:lnSpc>
              <a:spcBef>
                <a:spcPct val="0"/>
              </a:spcBef>
              <a:spcAft>
                <a:spcPct val="0"/>
              </a:spcAft>
            </a:pPr>
            <a:r>
              <a:rPr lang="en-US" sz="2400" dirty="0" smtClean="0">
                <a:latin typeface="Times New Roman" pitchFamily="18" charset="0"/>
                <a:cs typeface="Times New Roman" pitchFamily="18" charset="0"/>
              </a:rPr>
              <a:t>Microorganisms such </a:t>
            </a:r>
            <a:r>
              <a:rPr lang="en-US" sz="2400" dirty="0">
                <a:latin typeface="Times New Roman" pitchFamily="18" charset="0"/>
                <a:cs typeface="Times New Roman" pitchFamily="18" charset="0"/>
              </a:rPr>
              <a:t>as bacteria and fungi have been invaluable for discovering drugs and lead compounds. These microorganisms produce a large variety of antimicrobial agents which have evolved to give their hosts an advantage over their competitors in the microbiological world</a:t>
            </a:r>
            <a:r>
              <a:rPr lang="en-US" sz="2400" dirty="0" smtClean="0">
                <a:latin typeface="Times New Roman" pitchFamily="18" charset="0"/>
                <a:cs typeface="Times New Roman" pitchFamily="18" charset="0"/>
              </a:rPr>
              <a:t>.</a:t>
            </a:r>
          </a:p>
          <a:p>
            <a:pPr indent="457200" algn="just" fontAlgn="base">
              <a:lnSpc>
                <a:spcPct val="150000"/>
              </a:lnSpc>
              <a:spcBef>
                <a:spcPct val="0"/>
              </a:spcBef>
              <a:spcAft>
                <a:spcPct val="0"/>
              </a:spcAft>
            </a:pPr>
            <a:r>
              <a:rPr lang="en-US" sz="2400" dirty="0">
                <a:latin typeface="Times New Roman" pitchFamily="18" charset="0"/>
                <a:cs typeface="Times New Roman" pitchFamily="18" charset="0"/>
              </a:rPr>
              <a:t>The screening of microorganisms became highly popular after the discovery </a:t>
            </a:r>
            <a:r>
              <a:rPr lang="en-US" sz="2400" dirty="0" smtClean="0">
                <a:latin typeface="Times New Roman" pitchFamily="18" charset="0"/>
                <a:cs typeface="Times New Roman" pitchFamily="18" charset="0"/>
              </a:rPr>
              <a:t>of penicillin. Soil and </a:t>
            </a:r>
            <a:r>
              <a:rPr lang="en-US" sz="2400" dirty="0">
                <a:latin typeface="Times New Roman" pitchFamily="18" charset="0"/>
                <a:cs typeface="Times New Roman" pitchFamily="18" charset="0"/>
              </a:rPr>
              <a:t>water samples were collected from all over the world in order to study new bacterial or </a:t>
            </a:r>
            <a:r>
              <a:rPr lang="en-US" sz="2400" dirty="0" smtClean="0">
                <a:latin typeface="Times New Roman" pitchFamily="18" charset="0"/>
                <a:cs typeface="Times New Roman" pitchFamily="18" charset="0"/>
              </a:rPr>
              <a:t>fungal strains, </a:t>
            </a:r>
            <a:r>
              <a:rPr lang="en-US" sz="2400" dirty="0">
                <a:latin typeface="Times New Roman" pitchFamily="18" charset="0"/>
                <a:cs typeface="Times New Roman" pitchFamily="18" charset="0"/>
              </a:rPr>
              <a:t>leading to an impressive arsenal of antibacterial agents</a:t>
            </a: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466825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2400" y="78566"/>
            <a:ext cx="8839200" cy="6647974"/>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50000"/>
              </a:lnSpc>
              <a:spcBef>
                <a:spcPct val="0"/>
              </a:spcBef>
              <a:spcAft>
                <a:spcPct val="0"/>
              </a:spcAft>
              <a:buClrTx/>
              <a:buSzTx/>
              <a:buFontTx/>
              <a:buNone/>
              <a:tabLst/>
            </a:pPr>
            <a:r>
              <a:rPr kumimoji="0" lang="en-US" sz="2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en-US" sz="24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Marine natural products:</a:t>
            </a:r>
            <a:endParaRPr kumimoji="0" lang="en-US" sz="2400" b="1" i="0" u="none" strike="noStrike" cap="none" normalizeH="0" baseline="0" dirty="0" smtClean="0">
              <a:ln>
                <a:noFill/>
              </a:ln>
              <a:solidFill>
                <a:srgbClr val="FF0000"/>
              </a:solidFill>
              <a:effectLst/>
              <a:latin typeface="Times New Roman" pitchFamily="18" charset="0"/>
              <a:cs typeface="Times New Roman" pitchFamily="18" charset="0"/>
            </a:endParaRPr>
          </a:p>
          <a:p>
            <a:pPr indent="457200" algn="just" eaLnBrk="0" fontAlgn="base" hangingPunct="0">
              <a:lnSpc>
                <a:spcPct val="150000"/>
              </a:lnSpc>
              <a:spcBef>
                <a:spcPct val="0"/>
              </a:spcBef>
              <a:spcAft>
                <a:spcPct val="0"/>
              </a:spcAft>
            </a:pPr>
            <a:r>
              <a:rPr lang="en-US" sz="2000" dirty="0" smtClean="0">
                <a:latin typeface="Times New Roman" pitchFamily="18" charset="0"/>
                <a:cs typeface="Times New Roman" pitchFamily="18" charset="0"/>
              </a:rPr>
              <a:t>* Unlike the long-standing historical medical uses of terrestrial plants, marine organisms have a shorter history of utilization in the treatment and/or prevention of human disease.</a:t>
            </a:r>
          </a:p>
          <a:p>
            <a:pPr indent="457200" algn="just" eaLnBrk="0" fontAlgn="base" hangingPunct="0">
              <a:lnSpc>
                <a:spcPct val="150000"/>
              </a:lnSpc>
              <a:spcBef>
                <a:spcPct val="0"/>
              </a:spcBef>
              <a:spcAft>
                <a:spcPct val="0"/>
              </a:spcAft>
            </a:pPr>
            <a:r>
              <a:rPr lang="en-US" sz="2000" dirty="0" smtClean="0">
                <a:solidFill>
                  <a:srgbClr val="7030A0"/>
                </a:solidFill>
                <a:latin typeface="Times New Roman" pitchFamily="18" charset="0"/>
                <a:cs typeface="Times New Roman" pitchFamily="18" charset="0"/>
              </a:rPr>
              <a:t>* In </a:t>
            </a:r>
            <a:r>
              <a:rPr lang="en-US" sz="2000" dirty="0">
                <a:solidFill>
                  <a:srgbClr val="7030A0"/>
                </a:solidFill>
                <a:latin typeface="Times New Roman" pitchFamily="18" charset="0"/>
                <a:cs typeface="Times New Roman" pitchFamily="18" charset="0"/>
              </a:rPr>
              <a:t>recent years, there has been a great interest in finding lead compounds from </a:t>
            </a:r>
            <a:r>
              <a:rPr lang="en-US" sz="2000" dirty="0" smtClean="0">
                <a:solidFill>
                  <a:srgbClr val="7030A0"/>
                </a:solidFill>
                <a:latin typeface="Times New Roman" pitchFamily="18" charset="0"/>
                <a:cs typeface="Times New Roman" pitchFamily="18" charset="0"/>
              </a:rPr>
              <a:t>marine sources such as coral, sponges and fishes</a:t>
            </a:r>
            <a:r>
              <a:rPr lang="en-US" sz="2000" dirty="0" smtClean="0">
                <a:latin typeface="Times New Roman" pitchFamily="18"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marine environment is frequently recognized as the largest potential source of biodiversity, and it is being increasingly searched for novel chemicals with useful bioactivity.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In 2004, 716 new marine compounds were described in the literature and a further 812 in 2005. </a:t>
            </a: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range of chemical diversity is staggering, as is the range of organisms. Several marine-derived compounds are in clinical trials, particularly as anti-cancer agents.</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775584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04800" y="838200"/>
            <a:ext cx="8229600" cy="4524315"/>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least until the arrival of antibiotics such as penicillin, streptomycin, and others, higher terrestrial plants had certainly the strongest impact on drug discovery from natural sources. </a:t>
            </a: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Oddly enough, even though the oceans cover over 70 % of the earth’s surface, they have only comparatively recently attracted the serious attention of drug prospectors, which is in sharp contrast to the important and long-standing impact of the sea on human nutrition.</a:t>
            </a: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811510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304800" y="505599"/>
            <a:ext cx="8458200" cy="5632311"/>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Marine natural products chemistry began to focus on the discovery of new potential drugs in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1951</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when Bergmann and Feeney reported on the isolation of the unusual nucleosides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spongouridin</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spongothymidin</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from the sponge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Cryptotethya</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crypta</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which served as lead structures for antiviral drugs.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More than a decade later, the discovery of prostaglandins in the Caribbean gorgonian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Plexaura</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homomalla</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Also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maitotoxin</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water soluble polyether-type neurotoxin produced by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Gambierdiscus</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toxicus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cause death in mice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when injected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intraperitonally</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concentrations of 170 </a:t>
            </a:r>
            <a:r>
              <a:rPr kumimoji="0" lang="en-US" sz="24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ng</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per kg. </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258893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381000" y="923836"/>
            <a:ext cx="8458200" cy="4524315"/>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Marine compounds have also been found to have other activities, including antibiotic and anti-inflammatory effects.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The peptide </a:t>
            </a:r>
            <a:r>
              <a:rPr kumimoji="0" lang="en-US" sz="24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ziconotide</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 synthetic version of the </a:t>
            </a:r>
            <a:r>
              <a:rPr kumimoji="0" lang="en-US" sz="24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conotoxin</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M-VII A discovered in the venom of a cone snail, was recently brought to the market for treating patients with severe chronic pain. </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Ziconotide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a highly specific blocker of the calcium ion channels that are involved in the transmission of pain signals in the spinal cord.</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4012094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le:Maitotoxin.png">
            <a:hlinkClick r:id="rId2"/>
          </p:cNvPr>
          <p:cNvPicPr/>
          <p:nvPr/>
        </p:nvPicPr>
        <p:blipFill>
          <a:blip r:embed="rId3" cstate="print"/>
          <a:srcRect/>
          <a:stretch>
            <a:fillRect/>
          </a:stretch>
        </p:blipFill>
        <p:spPr bwMode="auto">
          <a:xfrm>
            <a:off x="1447800" y="990600"/>
            <a:ext cx="6553200" cy="4114800"/>
          </a:xfrm>
          <a:prstGeom prst="rect">
            <a:avLst/>
          </a:prstGeom>
          <a:noFill/>
          <a:ln w="38100" cmpd="sng">
            <a:solidFill>
              <a:schemeClr val="tx1"/>
            </a:solidFill>
            <a:miter lim="800000"/>
            <a:headEnd/>
            <a:tailEnd/>
          </a:ln>
        </p:spPr>
      </p:pic>
      <p:sp>
        <p:nvSpPr>
          <p:cNvPr id="4" name="Rectangle 3"/>
          <p:cNvSpPr/>
          <p:nvPr/>
        </p:nvSpPr>
        <p:spPr>
          <a:xfrm>
            <a:off x="3810000" y="5410200"/>
            <a:ext cx="1739579" cy="461665"/>
          </a:xfrm>
          <a:prstGeom prst="rect">
            <a:avLst/>
          </a:prstGeom>
        </p:spPr>
        <p:txBody>
          <a:bodyPr wrap="none">
            <a:spAutoFit/>
          </a:bodyPr>
          <a:lstStyle/>
          <a:p>
            <a:r>
              <a:rPr lang="en-US" sz="2400" dirty="0" err="1" smtClean="0"/>
              <a:t>Maitotoxin</a:t>
            </a:r>
            <a:endParaRPr lang="en-US" sz="2400" dirty="0"/>
          </a:p>
        </p:txBody>
      </p:sp>
      <p:sp>
        <p:nvSpPr>
          <p:cNvPr id="2" name="Date Placeholder 1"/>
          <p:cNvSpPr>
            <a:spLocks noGrp="1"/>
          </p:cNvSpPr>
          <p:nvPr>
            <p:ph type="dt" sz="half" idx="10"/>
          </p:nvPr>
        </p:nvSpPr>
        <p:spPr/>
        <p:txBody>
          <a:bodyPr/>
          <a:lstStyle/>
          <a:p>
            <a:r>
              <a:rPr lang="en-US" smtClean="0"/>
              <a:t>3/14/2011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111344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533400"/>
            <a:ext cx="8305800" cy="5724644"/>
          </a:xfrm>
          <a:prstGeom prst="rect">
            <a:avLst/>
          </a:prstGeom>
          <a:ln w="25400" cmpd="sng">
            <a:solidFill>
              <a:schemeClr val="tx1"/>
            </a:solidFill>
          </a:ln>
        </p:spPr>
        <p:txBody>
          <a:bodyPr wrap="square">
            <a:spAutoFit/>
          </a:bodyPr>
          <a:lstStyle/>
          <a:p>
            <a:pPr algn="ctr" eaLnBrk="0" fontAlgn="base" hangingPunct="0">
              <a:lnSpc>
                <a:spcPct val="150000"/>
              </a:lnSpc>
              <a:spcBef>
                <a:spcPct val="0"/>
              </a:spcBef>
              <a:spcAft>
                <a:spcPct val="0"/>
              </a:spcAft>
            </a:pPr>
            <a:r>
              <a:rPr lang="en-US" sz="2800" b="1" dirty="0" smtClean="0">
                <a:solidFill>
                  <a:srgbClr val="0070C0"/>
                </a:solidFill>
                <a:latin typeface="Times New Roman" pitchFamily="18" charset="0"/>
                <a:cs typeface="Times New Roman" pitchFamily="18" charset="0"/>
              </a:rPr>
              <a:t>4- </a:t>
            </a:r>
            <a:r>
              <a:rPr lang="en-US" sz="2800" b="1" u="sng" dirty="0" smtClean="0">
                <a:solidFill>
                  <a:srgbClr val="0070C0"/>
                </a:solidFill>
                <a:latin typeface="Times New Roman" pitchFamily="18" charset="0"/>
                <a:cs typeface="Times New Roman" pitchFamily="18" charset="0"/>
              </a:rPr>
              <a:t>Tissue Culture:</a:t>
            </a:r>
            <a:endParaRPr lang="en-US" sz="2400" dirty="0">
              <a:solidFill>
                <a:srgbClr val="0070C0"/>
              </a:solidFill>
              <a:latin typeface="Times New Roman" pitchFamily="18" charset="0"/>
              <a:cs typeface="Times New Roman" pitchFamily="18" charset="0"/>
            </a:endParaRPr>
          </a:p>
          <a:p>
            <a:pPr algn="just" eaLnBrk="0" fontAlgn="base" hangingPunct="0">
              <a:lnSpc>
                <a:spcPct val="150000"/>
              </a:lnSpc>
              <a:spcBef>
                <a:spcPct val="0"/>
              </a:spcBef>
              <a:spcAft>
                <a:spcPct val="0"/>
              </a:spcAft>
              <a:buFontTx/>
              <a:buChar char="•"/>
            </a:pPr>
            <a:r>
              <a:rPr lang="en-US" sz="2400" dirty="0" smtClean="0">
                <a:latin typeface="Times New Roman" pitchFamily="18" charset="0"/>
                <a:cs typeface="Times New Roman" pitchFamily="18" charset="0"/>
              </a:rPr>
              <a:t>Plant </a:t>
            </a:r>
            <a:r>
              <a:rPr lang="en-US" sz="2400" dirty="0">
                <a:latin typeface="Times New Roman" pitchFamily="18" charset="0"/>
                <a:cs typeface="Times New Roman" pitchFamily="18" charset="0"/>
              </a:rPr>
              <a:t>tissue </a:t>
            </a:r>
            <a:r>
              <a:rPr lang="en-US" sz="2400" dirty="0" smtClean="0">
                <a:latin typeface="Times New Roman" pitchFamily="18" charset="0"/>
                <a:cs typeface="Times New Roman" pitchFamily="18" charset="0"/>
              </a:rPr>
              <a:t>culture: </a:t>
            </a:r>
            <a:r>
              <a:rPr lang="en-US" sz="2400" dirty="0">
                <a:latin typeface="Times New Roman" pitchFamily="18" charset="0"/>
                <a:cs typeface="Times New Roman" pitchFamily="18" charset="0"/>
              </a:rPr>
              <a:t>the growth of plant cells outside an intact plant, </a:t>
            </a:r>
            <a:r>
              <a:rPr lang="en-US" sz="2400" dirty="0" smtClean="0">
                <a:latin typeface="Times New Roman" pitchFamily="18" charset="0"/>
                <a:cs typeface="Times New Roman" pitchFamily="18" charset="0"/>
              </a:rPr>
              <a:t>it is </a:t>
            </a:r>
            <a:r>
              <a:rPr lang="en-US" sz="2400" dirty="0">
                <a:latin typeface="Times New Roman" pitchFamily="18" charset="0"/>
                <a:cs typeface="Times New Roman" pitchFamily="18" charset="0"/>
              </a:rPr>
              <a:t>a technique essential in many areas of the plant sciences. </a:t>
            </a:r>
            <a:endParaRPr lang="en-US" sz="2400" dirty="0" smtClean="0">
              <a:latin typeface="Times New Roman" pitchFamily="18" charset="0"/>
              <a:cs typeface="Times New Roman" pitchFamily="18" charset="0"/>
            </a:endParaRPr>
          </a:p>
          <a:p>
            <a:pPr lvl="1" algn="just" eaLnBrk="0" fontAlgn="base" hangingPunct="0">
              <a:lnSpc>
                <a:spcPct val="150000"/>
              </a:lnSpc>
              <a:spcBef>
                <a:spcPct val="0"/>
              </a:spcBef>
              <a:spcAft>
                <a:spcPct val="0"/>
              </a:spcAft>
              <a:buFontTx/>
              <a:buChar char="•"/>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relies on maintaining plant cells in aseptic conditions on a suitable nutrient medium. </a:t>
            </a:r>
            <a:endParaRPr lang="en-US" sz="2400" dirty="0" smtClean="0">
              <a:latin typeface="Times New Roman" pitchFamily="18" charset="0"/>
              <a:cs typeface="Times New Roman" pitchFamily="18" charset="0"/>
            </a:endParaRPr>
          </a:p>
          <a:p>
            <a:pPr lvl="1" algn="just" eaLnBrk="0" fontAlgn="base" hangingPunct="0">
              <a:lnSpc>
                <a:spcPct val="150000"/>
              </a:lnSpc>
              <a:spcBef>
                <a:spcPct val="0"/>
              </a:spcBef>
              <a:spcAft>
                <a:spcPct val="0"/>
              </a:spcAft>
              <a:buFontTx/>
              <a:buChar char="•"/>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culture can be sustained as a mass of undifferentiated cells for an extended period of time or regenerated into whole plants.</a:t>
            </a:r>
          </a:p>
          <a:p>
            <a:pPr lvl="0" algn="just" eaLnBrk="0" fontAlgn="base" hangingPunct="0">
              <a:lnSpc>
                <a:spcPct val="150000"/>
              </a:lnSpc>
              <a:spcBef>
                <a:spcPct val="0"/>
              </a:spcBef>
              <a:spcAft>
                <a:spcPct val="0"/>
              </a:spcAft>
              <a:buFontTx/>
              <a:buChar char="•"/>
            </a:pPr>
            <a:endParaRPr lang="en-US" sz="2400" dirty="0" smtClean="0">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476587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533400"/>
            <a:ext cx="8839200" cy="5632311"/>
          </a:xfrm>
          <a:prstGeom prst="rect">
            <a:avLst/>
          </a:prstGeom>
          <a:ln w="25400" cmpd="sng">
            <a:solidFill>
              <a:schemeClr val="tx1"/>
            </a:solidFill>
          </a:ln>
        </p:spPr>
        <p:txBody>
          <a:bodyPr wrap="square">
            <a:spAutoFit/>
          </a:bodyPr>
          <a:lstStyle/>
          <a:p>
            <a:pPr algn="just">
              <a:lnSpc>
                <a:spcPct val="150000"/>
              </a:lnSpc>
            </a:pPr>
            <a:r>
              <a:rPr lang="en-US" sz="2400" b="1" u="sng" dirty="0">
                <a:solidFill>
                  <a:srgbClr val="0070C0"/>
                </a:solidFill>
                <a:latin typeface="Times New Roman" pitchFamily="18" charset="0"/>
                <a:cs typeface="Times New Roman" pitchFamily="18" charset="0"/>
              </a:rPr>
              <a:t>Organ cultures as a source of pharmaceuticals </a:t>
            </a:r>
            <a:endParaRPr lang="en-US" sz="2400" b="1" u="sng" dirty="0" smtClean="0">
              <a:solidFill>
                <a:srgbClr val="0070C0"/>
              </a:solidFill>
              <a:latin typeface="Times New Roman" pitchFamily="18" charset="0"/>
              <a:cs typeface="Times New Roman" pitchFamily="18" charset="0"/>
            </a:endParaRPr>
          </a:p>
          <a:p>
            <a:pPr algn="just">
              <a:lnSpc>
                <a:spcPct val="150000"/>
              </a:lnSpc>
            </a:pPr>
            <a:endParaRPr lang="en-US" sz="2400" b="1" u="sng" dirty="0">
              <a:latin typeface="Times New Roman" pitchFamily="18" charset="0"/>
              <a:cs typeface="Times New Roman" pitchFamily="18" charset="0"/>
            </a:endParaRPr>
          </a:p>
          <a:p>
            <a:pPr algn="just">
              <a:lnSpc>
                <a:spcPct val="150000"/>
              </a:lnSpc>
            </a:pPr>
            <a:r>
              <a:rPr lang="en-US" sz="2400" dirty="0" smtClean="0">
                <a:latin typeface="Times New Roman" pitchFamily="18" charset="0"/>
                <a:cs typeface="Times New Roman" pitchFamily="18" charset="0"/>
              </a:rPr>
              <a:t>	Since </a:t>
            </a:r>
            <a:r>
              <a:rPr lang="en-US" sz="2400" dirty="0">
                <a:latin typeface="Times New Roman" pitchFamily="18" charset="0"/>
                <a:cs typeface="Times New Roman" pitchFamily="18" charset="0"/>
              </a:rPr>
              <a:t>production of secondary metabolites is generally higher in differentiated tissues, there are attempts to cultivate shoot cultures and root cultures for the production of medicinally important compounds, these organ cultures are relatively more stable </a:t>
            </a:r>
            <a:r>
              <a:rPr lang="en-US" sz="2400" baseline="300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lnSpc>
                <a:spcPct val="150000"/>
              </a:lnSpc>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There </a:t>
            </a:r>
            <a:r>
              <a:rPr lang="en-US" sz="2400" dirty="0">
                <a:latin typeface="Times New Roman" pitchFamily="18" charset="0"/>
                <a:cs typeface="Times New Roman" pitchFamily="18" charset="0"/>
              </a:rPr>
              <a:t>are a number of medicinal plants whose shoot cultures have been studied for </a:t>
            </a:r>
            <a:r>
              <a:rPr lang="en-US" sz="2400" dirty="0" smtClean="0">
                <a:latin typeface="Times New Roman" pitchFamily="18" charset="0"/>
                <a:cs typeface="Times New Roman" pitchFamily="18" charset="0"/>
              </a:rPr>
              <a:t>metabolites. </a:t>
            </a:r>
            <a:r>
              <a:rPr lang="en-US" sz="2400" dirty="0">
                <a:latin typeface="Times New Roman" pitchFamily="18" charset="0"/>
                <a:cs typeface="Times New Roman" pitchFamily="18" charset="0"/>
              </a:rPr>
              <a:t>Similarly, root cultures are valuable sources of medicinal compounds, root systems of higher plants generally exhibit slower growth and are difficult to harvest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551012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447800" y="228600"/>
            <a:ext cx="5486400" cy="52322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Bernard MT Condensed" pitchFamily="18" charset="0"/>
                <a:ea typeface="Times New Roman" pitchFamily="18" charset="0"/>
                <a:cs typeface="Arial" pitchFamily="34" charset="0"/>
              </a:rPr>
              <a:t>  Shoot cultures of medicinal plants </a:t>
            </a:r>
            <a:endParaRPr kumimoji="0" lang="en-US" sz="2800" b="0" i="0" u="none" strike="noStrike" cap="none" normalizeH="0" baseline="0" dirty="0" smtClean="0">
              <a:ln>
                <a:noFill/>
              </a:ln>
              <a:solidFill>
                <a:schemeClr val="tx1"/>
              </a:solidFill>
              <a:effectLst/>
              <a:latin typeface="Bernard MT Condensed" pitchFamily="18"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98676484"/>
              </p:ext>
            </p:extLst>
          </p:nvPr>
        </p:nvGraphicFramePr>
        <p:xfrm>
          <a:off x="228600" y="914400"/>
          <a:ext cx="8610600" cy="5562596"/>
        </p:xfrm>
        <a:graphic>
          <a:graphicData uri="http://schemas.openxmlformats.org/drawingml/2006/table">
            <a:tbl>
              <a:tblPr firstRow="1" firstCol="1" bandRow="1">
                <a:tableStyleId>{5C22544A-7EE6-4342-B048-85BDC9FD1C3A}</a:tableStyleId>
              </a:tblPr>
              <a:tblGrid>
                <a:gridCol w="3200400"/>
                <a:gridCol w="2286000"/>
                <a:gridCol w="3124200"/>
              </a:tblGrid>
              <a:tr h="654988">
                <a:tc>
                  <a:txBody>
                    <a:bodyPr/>
                    <a:lstStyle/>
                    <a:p>
                      <a:pPr marL="0" marR="0" indent="457200" algn="just">
                        <a:lnSpc>
                          <a:spcPct val="150000"/>
                        </a:lnSpc>
                        <a:spcBef>
                          <a:spcPts val="0"/>
                        </a:spcBef>
                        <a:spcAft>
                          <a:spcPts val="1000"/>
                        </a:spcAft>
                      </a:pPr>
                      <a:r>
                        <a:rPr lang="en-US" sz="2000" dirty="0">
                          <a:effectLst/>
                        </a:rPr>
                        <a:t>Plant species </a:t>
                      </a:r>
                      <a:endParaRPr lang="en-US" sz="2000"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a:effectLst/>
                        </a:rPr>
                        <a:t>Product </a:t>
                      </a:r>
                      <a:endParaRPr lang="en-US" sz="2000"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a:effectLst/>
                        </a:rPr>
                        <a:t>Reference </a:t>
                      </a:r>
                      <a:endParaRPr lang="en-US" sz="2000" dirty="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i="1" dirty="0" smtClean="0">
                          <a:effectLst/>
                        </a:rPr>
                        <a:t>Artemisia  </a:t>
                      </a:r>
                      <a:r>
                        <a:rPr lang="en-US" sz="2000" i="1" dirty="0" err="1">
                          <a:effectLst/>
                        </a:rPr>
                        <a:t>Annua</a:t>
                      </a:r>
                      <a:r>
                        <a:rPr lang="en-US" sz="2000" i="1" dirty="0">
                          <a:effectLst/>
                        </a:rPr>
                        <a:t>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Artemesinin </a:t>
                      </a:r>
                      <a:endParaRPr lang="en-US" sz="200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Park et al. (1989) </a:t>
                      </a:r>
                      <a:endParaRPr lang="en-US" sz="200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i="1" dirty="0" err="1" smtClean="0">
                          <a:effectLst/>
                        </a:rPr>
                        <a:t>Atropa</a:t>
                      </a:r>
                      <a:r>
                        <a:rPr lang="en-US" sz="2000" i="1" dirty="0" smtClean="0">
                          <a:effectLst/>
                        </a:rPr>
                        <a:t> Belladonna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a:effectLst/>
                        </a:rPr>
                        <a:t>Atropine </a:t>
                      </a:r>
                      <a:endParaRPr lang="en-US" sz="2000"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Benjamin et al. (1987) </a:t>
                      </a:r>
                      <a:endParaRPr lang="en-US" sz="200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b="1" i="1" kern="1200" dirty="0" err="1" smtClean="0">
                          <a:solidFill>
                            <a:schemeClr val="lt1"/>
                          </a:solidFill>
                          <a:effectLst/>
                          <a:latin typeface="+mn-lt"/>
                          <a:ea typeface="+mn-ea"/>
                          <a:cs typeface="+mn-cs"/>
                        </a:rPr>
                        <a:t>Catharanthus</a:t>
                      </a:r>
                      <a:r>
                        <a:rPr lang="en-US" sz="2000" b="1" i="1" dirty="0" smtClean="0">
                          <a:effectLst/>
                        </a:rPr>
                        <a:t> </a:t>
                      </a:r>
                      <a:r>
                        <a:rPr lang="en-US" sz="2000" b="1" i="1" dirty="0" err="1">
                          <a:effectLst/>
                        </a:rPr>
                        <a:t>Roseus</a:t>
                      </a:r>
                      <a:r>
                        <a:rPr lang="en-US" sz="2000" b="1" i="1" dirty="0">
                          <a:effectLst/>
                        </a:rPr>
                        <a:t> </a:t>
                      </a:r>
                      <a:endParaRPr lang="en-US" sz="2000" b="1"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Vindoline </a:t>
                      </a:r>
                      <a:endParaRPr lang="en-US" sz="200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err="1">
                          <a:effectLst/>
                        </a:rPr>
                        <a:t>Staba</a:t>
                      </a:r>
                      <a:r>
                        <a:rPr lang="en-US" sz="2000" dirty="0">
                          <a:effectLst/>
                        </a:rPr>
                        <a:t> and Chung (1981) </a:t>
                      </a:r>
                      <a:endParaRPr lang="en-US" sz="2000" dirty="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i="1" dirty="0">
                          <a:effectLst/>
                        </a:rPr>
                        <a:t>Cinchona spp.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Vinblastine </a:t>
                      </a:r>
                      <a:endParaRPr lang="en-US" sz="200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Krueger et al. (1982) </a:t>
                      </a:r>
                      <a:endParaRPr lang="en-US" sz="200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i="1" dirty="0" smtClean="0">
                          <a:effectLst/>
                        </a:rPr>
                        <a:t>Digitalis </a:t>
                      </a:r>
                      <a:r>
                        <a:rPr lang="en-US" sz="2000" i="1" dirty="0" err="1" smtClean="0">
                          <a:effectLst/>
                        </a:rPr>
                        <a:t>purpurea</a:t>
                      </a:r>
                      <a:r>
                        <a:rPr lang="en-US" sz="2000" i="1" dirty="0" smtClean="0">
                          <a:effectLst/>
                        </a:rPr>
                        <a:t>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err="1">
                          <a:effectLst/>
                        </a:rPr>
                        <a:t>Cardenolides</a:t>
                      </a:r>
                      <a:r>
                        <a:rPr lang="en-US" sz="2000" dirty="0">
                          <a:effectLst/>
                        </a:rPr>
                        <a:t> </a:t>
                      </a:r>
                      <a:endParaRPr lang="en-US" sz="2000"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err="1">
                          <a:effectLst/>
                        </a:rPr>
                        <a:t>Hagimori</a:t>
                      </a:r>
                      <a:r>
                        <a:rPr lang="en-US" sz="2000" dirty="0">
                          <a:effectLst/>
                        </a:rPr>
                        <a:t> et al . (1982a b) </a:t>
                      </a:r>
                      <a:endParaRPr lang="en-US" sz="2000" dirty="0">
                        <a:effectLst/>
                        <a:latin typeface="Calibri"/>
                        <a:ea typeface="Calibri"/>
                        <a:cs typeface="Arial"/>
                      </a:endParaRPr>
                    </a:p>
                  </a:txBody>
                  <a:tcPr marL="6991" marR="6991" marT="6991" marB="0"/>
                </a:tc>
              </a:tr>
              <a:tr h="977680">
                <a:tc>
                  <a:txBody>
                    <a:bodyPr/>
                    <a:lstStyle/>
                    <a:p>
                      <a:pPr marL="0" marR="0" indent="457200" algn="just">
                        <a:lnSpc>
                          <a:spcPct val="150000"/>
                        </a:lnSpc>
                        <a:spcBef>
                          <a:spcPts val="0"/>
                        </a:spcBef>
                        <a:spcAft>
                          <a:spcPts val="1000"/>
                        </a:spcAft>
                      </a:pPr>
                      <a:r>
                        <a:rPr lang="en-US" sz="2000" i="1" dirty="0">
                          <a:effectLst/>
                        </a:rPr>
                        <a:t>Pelargonium </a:t>
                      </a:r>
                      <a:r>
                        <a:rPr lang="en-US" sz="2000" i="1" dirty="0" err="1">
                          <a:effectLst/>
                        </a:rPr>
                        <a:t>tomentosum</a:t>
                      </a:r>
                      <a:r>
                        <a:rPr lang="en-US" sz="2000" i="1" dirty="0">
                          <a:effectLst/>
                        </a:rPr>
                        <a:t>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a:effectLst/>
                        </a:rPr>
                        <a:t>Essential oils </a:t>
                      </a:r>
                      <a:endParaRPr lang="en-US" sz="200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a:effectLst/>
                        </a:rPr>
                        <a:t>Charlwood (1988) </a:t>
                      </a:r>
                      <a:endParaRPr lang="en-US" sz="2000" dirty="0">
                        <a:effectLst/>
                        <a:latin typeface="Calibri"/>
                        <a:ea typeface="Calibri"/>
                        <a:cs typeface="Arial"/>
                      </a:endParaRPr>
                    </a:p>
                  </a:txBody>
                  <a:tcPr marL="6991" marR="6991" marT="6991" marB="0"/>
                </a:tc>
              </a:tr>
              <a:tr h="654988">
                <a:tc>
                  <a:txBody>
                    <a:bodyPr/>
                    <a:lstStyle/>
                    <a:p>
                      <a:pPr marL="0" marR="0" indent="457200" algn="just">
                        <a:lnSpc>
                          <a:spcPct val="150000"/>
                        </a:lnSpc>
                        <a:spcBef>
                          <a:spcPts val="0"/>
                        </a:spcBef>
                        <a:spcAft>
                          <a:spcPts val="1000"/>
                        </a:spcAft>
                      </a:pPr>
                      <a:r>
                        <a:rPr lang="en-US" sz="2000" i="1" dirty="0" err="1">
                          <a:effectLst/>
                        </a:rPr>
                        <a:t>Withania</a:t>
                      </a:r>
                      <a:r>
                        <a:rPr lang="en-US" sz="2000" i="1" dirty="0">
                          <a:effectLst/>
                        </a:rPr>
                        <a:t> </a:t>
                      </a:r>
                      <a:r>
                        <a:rPr lang="en-US" sz="2000" i="1" dirty="0" err="1">
                          <a:effectLst/>
                        </a:rPr>
                        <a:t>somniferum</a:t>
                      </a:r>
                      <a:r>
                        <a:rPr lang="en-US" sz="2000" i="1" dirty="0">
                          <a:effectLst/>
                        </a:rPr>
                        <a:t> </a:t>
                      </a:r>
                      <a:endParaRPr lang="en-US" sz="2000" i="1"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err="1">
                          <a:effectLst/>
                        </a:rPr>
                        <a:t>Withanolides</a:t>
                      </a:r>
                      <a:r>
                        <a:rPr lang="en-US" sz="2000" dirty="0">
                          <a:effectLst/>
                        </a:rPr>
                        <a:t> </a:t>
                      </a:r>
                      <a:endParaRPr lang="en-US" sz="2000" dirty="0">
                        <a:effectLst/>
                        <a:latin typeface="Calibri"/>
                        <a:ea typeface="Calibri"/>
                        <a:cs typeface="Arial"/>
                      </a:endParaRPr>
                    </a:p>
                  </a:txBody>
                  <a:tcPr marL="6991" marR="6991" marT="6991" marB="0"/>
                </a:tc>
                <a:tc>
                  <a:txBody>
                    <a:bodyPr/>
                    <a:lstStyle/>
                    <a:p>
                      <a:pPr marL="0" marR="0" indent="457200" algn="just">
                        <a:lnSpc>
                          <a:spcPct val="150000"/>
                        </a:lnSpc>
                        <a:spcBef>
                          <a:spcPts val="0"/>
                        </a:spcBef>
                        <a:spcAft>
                          <a:spcPts val="1000"/>
                        </a:spcAft>
                      </a:pPr>
                      <a:r>
                        <a:rPr lang="en-US" sz="2000" dirty="0" err="1">
                          <a:effectLst/>
                        </a:rPr>
                        <a:t>Heble</a:t>
                      </a:r>
                      <a:r>
                        <a:rPr lang="en-US" sz="2000" dirty="0">
                          <a:effectLst/>
                        </a:rPr>
                        <a:t> (1985) </a:t>
                      </a:r>
                      <a:endParaRPr lang="en-US" sz="2000" dirty="0">
                        <a:effectLst/>
                        <a:latin typeface="Calibri"/>
                        <a:ea typeface="Calibri"/>
                        <a:cs typeface="Arial"/>
                      </a:endParaRPr>
                    </a:p>
                  </a:txBody>
                  <a:tcPr marL="6991" marR="6991" marT="6991" marB="0"/>
                </a:tc>
              </a:tr>
            </a:tbl>
          </a:graphicData>
        </a:graphic>
      </p:graphicFrame>
      <p:sp>
        <p:nvSpPr>
          <p:cNvPr id="2" name="Date Placeholder 1"/>
          <p:cNvSpPr>
            <a:spLocks noGrp="1"/>
          </p:cNvSpPr>
          <p:nvPr>
            <p:ph type="dt" sz="half" idx="10"/>
          </p:nvPr>
        </p:nvSpPr>
        <p:spPr/>
        <p:txBody>
          <a:bodyPr/>
          <a:lstStyle/>
          <a:p>
            <a:r>
              <a:rPr lang="en-US" smtClean="0"/>
              <a:t>3/14/2011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728293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52400"/>
            <a:ext cx="8382000" cy="3970318"/>
          </a:xfrm>
          <a:prstGeom prst="rect">
            <a:avLst/>
          </a:prstGeom>
          <a:ln w="25400" cmpd="sng">
            <a:solidFill>
              <a:schemeClr val="tx1"/>
            </a:solidFill>
          </a:ln>
        </p:spPr>
        <p:txBody>
          <a:bodyPr wrap="square">
            <a:spAutoFit/>
          </a:bodyPr>
          <a:lstStyle/>
          <a:p>
            <a:pPr algn="ctr">
              <a:lnSpc>
                <a:spcPct val="150000"/>
              </a:lnSpc>
            </a:pPr>
            <a:r>
              <a:rPr lang="en-US" sz="2400" b="1" u="sng" dirty="0" smtClean="0">
                <a:latin typeface="Times New Roman" pitchFamily="18" charset="0"/>
                <a:cs typeface="Times New Roman" pitchFamily="18" charset="0"/>
              </a:rPr>
              <a:t>5- Animal sources:</a:t>
            </a:r>
            <a:endParaRPr lang="en-US" sz="2400" b="1" u="sng" dirty="0">
              <a:latin typeface="Times New Roman" pitchFamily="18" charset="0"/>
              <a:cs typeface="Times New Roman" pitchFamily="18" charset="0"/>
            </a:endParaRPr>
          </a:p>
          <a:p>
            <a:pPr algn="just">
              <a:lnSpc>
                <a:spcPct val="150000"/>
              </a:lnSpc>
            </a:pPr>
            <a:r>
              <a:rPr lang="en-US" sz="2400" dirty="0" smtClean="0">
                <a:latin typeface="Times New Roman" pitchFamily="18" charset="0"/>
                <a:cs typeface="Times New Roman" pitchFamily="18" charset="0"/>
              </a:rPr>
              <a:t>	Animals can </a:t>
            </a:r>
            <a:r>
              <a:rPr lang="en-US" sz="2400" dirty="0">
                <a:latin typeface="Times New Roman" pitchFamily="18" charset="0"/>
                <a:cs typeface="Times New Roman" pitchFamily="18" charset="0"/>
              </a:rPr>
              <a:t>sometimes be a source of new lead compounds. For example, a series of </a:t>
            </a:r>
            <a:r>
              <a:rPr lang="en-US" sz="2400" dirty="0" smtClean="0">
                <a:latin typeface="Times New Roman" pitchFamily="18" charset="0"/>
                <a:cs typeface="Times New Roman" pitchFamily="18" charset="0"/>
              </a:rPr>
              <a:t>antibiotic peptides </a:t>
            </a:r>
            <a:r>
              <a:rPr lang="en-US" sz="2400" dirty="0">
                <a:latin typeface="Times New Roman" pitchFamily="18" charset="0"/>
                <a:cs typeface="Times New Roman" pitchFamily="18" charset="0"/>
              </a:rPr>
              <a:t>were extracted from the skin of the </a:t>
            </a:r>
            <a:r>
              <a:rPr lang="en-US" sz="2400" dirty="0" smtClean="0">
                <a:solidFill>
                  <a:srgbClr val="FF0000"/>
                </a:solidFill>
                <a:latin typeface="Times New Roman" pitchFamily="18" charset="0"/>
                <a:cs typeface="Times New Roman" pitchFamily="18" charset="0"/>
              </a:rPr>
              <a:t>African clawed frog </a:t>
            </a:r>
            <a:r>
              <a:rPr lang="en-US" sz="2400" dirty="0" smtClean="0">
                <a:latin typeface="Times New Roman" pitchFamily="18" charset="0"/>
                <a:cs typeface="Times New Roman" pitchFamily="18" charset="0"/>
              </a:rPr>
              <a:t>and </a:t>
            </a:r>
            <a:r>
              <a:rPr lang="en-US" sz="2400" dirty="0">
                <a:latin typeface="Times New Roman" pitchFamily="18" charset="0"/>
                <a:cs typeface="Times New Roman" pitchFamily="18" charset="0"/>
              </a:rPr>
              <a:t>a </a:t>
            </a:r>
            <a:r>
              <a:rPr lang="en-US" sz="2400" dirty="0" smtClean="0">
                <a:latin typeface="Times New Roman" pitchFamily="18" charset="0"/>
                <a:cs typeface="Times New Roman" pitchFamily="18" charset="0"/>
              </a:rPr>
              <a:t>potent analgesic compound called </a:t>
            </a:r>
            <a:r>
              <a:rPr lang="en-US" sz="2400" dirty="0" err="1" smtClean="0">
                <a:solidFill>
                  <a:srgbClr val="FF0000"/>
                </a:solidFill>
                <a:latin typeface="Times New Roman" pitchFamily="18" charset="0"/>
                <a:cs typeface="Times New Roman" pitchFamily="18" charset="0"/>
              </a:rPr>
              <a:t>epibatidine</a:t>
            </a:r>
            <a:r>
              <a:rPr lang="en-US" sz="2400" dirty="0" smtClean="0">
                <a:latin typeface="Times New Roman" pitchFamily="18" charset="0"/>
                <a:cs typeface="Times New Roman" pitchFamily="18" charset="0"/>
              </a:rPr>
              <a:t> was </a:t>
            </a:r>
            <a:r>
              <a:rPr lang="en-US" sz="2400" dirty="0">
                <a:latin typeface="Times New Roman" pitchFamily="18" charset="0"/>
                <a:cs typeface="Times New Roman" pitchFamily="18" charset="0"/>
              </a:rPr>
              <a:t>obtained from the skin </a:t>
            </a:r>
            <a:r>
              <a:rPr lang="en-US" sz="2400" dirty="0" smtClean="0">
                <a:latin typeface="Times New Roman" pitchFamily="18" charset="0"/>
                <a:cs typeface="Times New Roman" pitchFamily="18" charset="0"/>
              </a:rPr>
              <a:t>extracts of the </a:t>
            </a:r>
            <a:r>
              <a:rPr lang="en-US" sz="2400" dirty="0" smtClean="0">
                <a:solidFill>
                  <a:srgbClr val="FF0000"/>
                </a:solidFill>
                <a:latin typeface="Times New Roman" pitchFamily="18" charset="0"/>
                <a:cs typeface="Times New Roman" pitchFamily="18" charset="0"/>
              </a:rPr>
              <a:t>Ecuadorian frog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gn="ctr">
              <a:lnSpc>
                <a:spcPct val="150000"/>
              </a:lnSpc>
            </a:pPr>
            <a:endParaRPr lang="en-US" sz="2400" dirty="0">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pic>
        <p:nvPicPr>
          <p:cNvPr id="3076" name="Picture 4" descr="http://upload.wikimedia.org/wikipedia/commons/thumb/2/2b/Epibatidine_structure.png/220px-Epibatidine_structure.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4267200"/>
            <a:ext cx="4343400" cy="1915045"/>
          </a:xfrm>
          <a:prstGeom prst="rect">
            <a:avLst/>
          </a:prstGeom>
          <a:noFill/>
          <a:ln w="28575" cmpd="sng">
            <a:solidFill>
              <a:schemeClr val="tx1"/>
            </a:solidFill>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7239000" y="6160865"/>
            <a:ext cx="1249060" cy="369332"/>
          </a:xfrm>
          <a:prstGeom prst="rect">
            <a:avLst/>
          </a:prstGeom>
        </p:spPr>
        <p:txBody>
          <a:bodyPr wrap="none">
            <a:spAutoFit/>
          </a:bodyPr>
          <a:lstStyle/>
          <a:p>
            <a:r>
              <a:rPr lang="en-US" dirty="0" err="1" smtClean="0">
                <a:solidFill>
                  <a:srgbClr val="FF0000"/>
                </a:solidFill>
                <a:latin typeface="Times New Roman" pitchFamily="18" charset="0"/>
                <a:cs typeface="Times New Roman" pitchFamily="18" charset="0"/>
              </a:rPr>
              <a:t>Epibatidine</a:t>
            </a:r>
            <a:endParaRPr lang="en-US" dirty="0"/>
          </a:p>
        </p:txBody>
      </p:sp>
    </p:spTree>
    <p:extLst>
      <p:ext uri="{BB962C8B-B14F-4D97-AF65-F5344CB8AC3E}">
        <p14:creationId xmlns:p14="http://schemas.microsoft.com/office/powerpoint/2010/main" val="3137810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81000"/>
            <a:ext cx="8763000" cy="6186309"/>
          </a:xfrm>
          <a:prstGeom prst="rect">
            <a:avLst/>
          </a:prstGeom>
          <a:ln w="25400" cmpd="sng">
            <a:solidFill>
              <a:schemeClr val="tx1"/>
            </a:solidFill>
          </a:ln>
        </p:spPr>
        <p:txBody>
          <a:bodyPr wrap="square">
            <a:spAutoFit/>
          </a:bodyPr>
          <a:lstStyle/>
          <a:p>
            <a:pPr algn="ctr">
              <a:lnSpc>
                <a:spcPct val="150000"/>
              </a:lnSpc>
            </a:pPr>
            <a:r>
              <a:rPr lang="en-US" sz="2400" b="1" u="sng" dirty="0" smtClean="0">
                <a:latin typeface="Times New Roman" pitchFamily="18" charset="0"/>
                <a:cs typeface="Times New Roman" pitchFamily="18" charset="0"/>
              </a:rPr>
              <a:t>6-Venoms </a:t>
            </a:r>
            <a:r>
              <a:rPr lang="en-US" sz="2400" b="1" u="sng" dirty="0">
                <a:latin typeface="Times New Roman" pitchFamily="18" charset="0"/>
                <a:cs typeface="Times New Roman" pitchFamily="18" charset="0"/>
              </a:rPr>
              <a:t>and </a:t>
            </a:r>
            <a:r>
              <a:rPr lang="en-US" sz="2400" b="1" u="sng" dirty="0" smtClean="0">
                <a:latin typeface="Times New Roman" pitchFamily="18" charset="0"/>
                <a:cs typeface="Times New Roman" pitchFamily="18" charset="0"/>
              </a:rPr>
              <a:t>toxins: </a:t>
            </a:r>
          </a:p>
          <a:p>
            <a:pPr algn="just">
              <a:lnSpc>
                <a:spcPct val="150000"/>
              </a:lnSpc>
            </a:pPr>
            <a:r>
              <a:rPr lang="en-US" sz="2400" dirty="0" smtClean="0">
                <a:latin typeface="Times New Roman" pitchFamily="18" charset="0"/>
                <a:cs typeface="Times New Roman" pitchFamily="18" charset="0"/>
              </a:rPr>
              <a:t>	Venoms </a:t>
            </a:r>
            <a:r>
              <a:rPr lang="en-US" sz="2400" dirty="0">
                <a:latin typeface="Times New Roman" pitchFamily="18" charset="0"/>
                <a:cs typeface="Times New Roman" pitchFamily="18" charset="0"/>
              </a:rPr>
              <a:t>and </a:t>
            </a:r>
            <a:r>
              <a:rPr lang="en-US" sz="2400" dirty="0" smtClean="0">
                <a:latin typeface="Times New Roman" pitchFamily="18" charset="0"/>
                <a:cs typeface="Times New Roman" pitchFamily="18" charset="0"/>
              </a:rPr>
              <a:t>toxins from </a:t>
            </a:r>
            <a:r>
              <a:rPr lang="en-US" sz="2400" dirty="0">
                <a:solidFill>
                  <a:srgbClr val="0070C0"/>
                </a:solidFill>
                <a:latin typeface="Times New Roman" pitchFamily="18" charset="0"/>
                <a:cs typeface="Times New Roman" pitchFamily="18" charset="0"/>
              </a:rPr>
              <a:t>animals, plants, </a:t>
            </a:r>
            <a:r>
              <a:rPr lang="en-US" sz="2400" dirty="0" smtClean="0">
                <a:solidFill>
                  <a:srgbClr val="0070C0"/>
                </a:solidFill>
                <a:latin typeface="Times New Roman" pitchFamily="18" charset="0"/>
                <a:cs typeface="Times New Roman" pitchFamily="18" charset="0"/>
              </a:rPr>
              <a:t>snakes, spiders, scorpions and insects</a:t>
            </a:r>
            <a:r>
              <a:rPr lang="en-US" sz="2400" dirty="0" smtClean="0">
                <a:latin typeface="Times New Roman" pitchFamily="18" charset="0"/>
                <a:cs typeface="Times New Roman" pitchFamily="18" charset="0"/>
              </a:rPr>
              <a:t> are </a:t>
            </a:r>
            <a:r>
              <a:rPr lang="en-US" sz="2400" dirty="0">
                <a:latin typeface="Times New Roman" pitchFamily="18" charset="0"/>
                <a:cs typeface="Times New Roman" pitchFamily="18" charset="0"/>
              </a:rPr>
              <a:t>extremely potent because they often have very specific interactions with a </a:t>
            </a:r>
            <a:r>
              <a:rPr lang="en-US" sz="2400" dirty="0" smtClean="0">
                <a:latin typeface="Times New Roman" pitchFamily="18" charset="0"/>
                <a:cs typeface="Times New Roman" pitchFamily="18" charset="0"/>
              </a:rPr>
              <a:t>macromolecular target </a:t>
            </a:r>
            <a:r>
              <a:rPr lang="en-US" sz="2400" dirty="0">
                <a:latin typeface="Times New Roman" pitchFamily="18" charset="0"/>
                <a:cs typeface="Times New Roman" pitchFamily="18" charset="0"/>
              </a:rPr>
              <a:t>in the body. </a:t>
            </a:r>
            <a:r>
              <a:rPr lang="en-US" sz="2400" dirty="0" smtClean="0">
                <a:latin typeface="Times New Roman" pitchFamily="18" charset="0"/>
                <a:cs typeface="Times New Roman" pitchFamily="18" charset="0"/>
              </a:rPr>
              <a:t>Many </a:t>
            </a:r>
            <a:r>
              <a:rPr lang="en-US" sz="2400" dirty="0">
                <a:latin typeface="Times New Roman" pitchFamily="18" charset="0"/>
                <a:cs typeface="Times New Roman" pitchFamily="18" charset="0"/>
              </a:rPr>
              <a:t>of these toxins are </a:t>
            </a:r>
            <a:r>
              <a:rPr lang="en-US" sz="2400" dirty="0" smtClean="0">
                <a:latin typeface="Times New Roman" pitchFamily="18" charset="0"/>
                <a:cs typeface="Times New Roman" pitchFamily="18" charset="0"/>
              </a:rPr>
              <a:t>polypeptides </a:t>
            </a:r>
            <a:r>
              <a:rPr lang="en-US" sz="2400" dirty="0">
                <a:latin typeface="Times New Roman" pitchFamily="18" charset="0"/>
                <a:cs typeface="Times New Roman" pitchFamily="18" charset="0"/>
              </a:rPr>
              <a:t>(e.g. α-</a:t>
            </a:r>
            <a:r>
              <a:rPr lang="en-US" sz="2400" dirty="0" err="1">
                <a:latin typeface="Times New Roman" pitchFamily="18" charset="0"/>
                <a:cs typeface="Times New Roman" pitchFamily="18" charset="0"/>
              </a:rPr>
              <a:t>bungarotoxin</a:t>
            </a:r>
            <a:r>
              <a:rPr lang="en-US" sz="2400" dirty="0">
                <a:latin typeface="Times New Roman" pitchFamily="18" charset="0"/>
                <a:cs typeface="Times New Roman" pitchFamily="18" charset="0"/>
              </a:rPr>
              <a:t> from </a:t>
            </a:r>
            <a:r>
              <a:rPr lang="en-US" sz="2400" dirty="0" smtClean="0">
                <a:latin typeface="Times New Roman" pitchFamily="18" charset="0"/>
                <a:cs typeface="Times New Roman" pitchFamily="18" charset="0"/>
              </a:rPr>
              <a:t>cobras). </a:t>
            </a:r>
            <a:r>
              <a:rPr lang="en-US" sz="2400" dirty="0">
                <a:latin typeface="Times New Roman" pitchFamily="18" charset="0"/>
                <a:cs typeface="Times New Roman" pitchFamily="18" charset="0"/>
              </a:rPr>
              <a:t>However, non-peptide toxins such </a:t>
            </a:r>
            <a:r>
              <a:rPr lang="en-US" sz="2400" dirty="0" smtClean="0">
                <a:latin typeface="Times New Roman" pitchFamily="18" charset="0"/>
                <a:cs typeface="Times New Roman" pitchFamily="18" charset="0"/>
              </a:rPr>
              <a:t>as </a:t>
            </a:r>
            <a:r>
              <a:rPr lang="en-US" sz="2400" dirty="0" err="1" smtClean="0">
                <a:latin typeface="Times New Roman" pitchFamily="18" charset="0"/>
                <a:cs typeface="Times New Roman" pitchFamily="18" charset="0"/>
              </a:rPr>
              <a:t>tetrodotoxin</a:t>
            </a:r>
            <a:r>
              <a:rPr lang="en-US" sz="2400" dirty="0" smtClean="0">
                <a:latin typeface="Times New Roman" pitchFamily="18" charset="0"/>
                <a:cs typeface="Times New Roman" pitchFamily="18" charset="0"/>
              </a:rPr>
              <a:t> from </a:t>
            </a:r>
            <a:r>
              <a:rPr lang="en-US" sz="2400" dirty="0">
                <a:latin typeface="Times New Roman" pitchFamily="18" charset="0"/>
                <a:cs typeface="Times New Roman" pitchFamily="18" charset="0"/>
              </a:rPr>
              <a:t>the </a:t>
            </a:r>
            <a:r>
              <a:rPr lang="en-US" sz="2400" dirty="0" smtClean="0">
                <a:latin typeface="Times New Roman" pitchFamily="18" charset="0"/>
                <a:cs typeface="Times New Roman" pitchFamily="18" charset="0"/>
              </a:rPr>
              <a:t>puffer fish, puffer  </a:t>
            </a:r>
            <a:r>
              <a:rPr lang="en-US" sz="2400" dirty="0">
                <a:latin typeface="Times New Roman" pitchFamily="18" charset="0"/>
                <a:cs typeface="Times New Roman" pitchFamily="18" charset="0"/>
              </a:rPr>
              <a:t>are also extremely potent.</a:t>
            </a:r>
          </a:p>
          <a:p>
            <a:pPr algn="just">
              <a:lnSpc>
                <a:spcPct val="150000"/>
              </a:lnSpc>
            </a:pPr>
            <a:r>
              <a:rPr lang="en-US" sz="2400" dirty="0" smtClean="0">
                <a:latin typeface="Times New Roman" pitchFamily="18" charset="0"/>
                <a:cs typeface="Times New Roman" pitchFamily="18" charset="0"/>
              </a:rPr>
              <a:t>	Also it </a:t>
            </a:r>
            <a:r>
              <a:rPr lang="en-US" sz="2400" dirty="0">
                <a:latin typeface="Times New Roman" pitchFamily="18" charset="0"/>
                <a:cs typeface="Times New Roman" pitchFamily="18" charset="0"/>
              </a:rPr>
              <a:t>have been used as lead compounds in the development of </a:t>
            </a:r>
            <a:r>
              <a:rPr lang="en-US" sz="2400" dirty="0" smtClean="0">
                <a:latin typeface="Times New Roman" pitchFamily="18" charset="0"/>
                <a:cs typeface="Times New Roman" pitchFamily="18" charset="0"/>
              </a:rPr>
              <a:t>novel drugs. </a:t>
            </a:r>
            <a:r>
              <a:rPr lang="en-US" sz="2400" dirty="0" err="1" smtClean="0">
                <a:latin typeface="Times New Roman" pitchFamily="18" charset="0"/>
                <a:cs typeface="Times New Roman" pitchFamily="18" charset="0"/>
              </a:rPr>
              <a:t>teprotide</a:t>
            </a:r>
            <a:r>
              <a:rPr lang="en-US" sz="2400" dirty="0">
                <a:latin typeface="Times New Roman" pitchFamily="18" charset="0"/>
                <a:cs typeface="Times New Roman" pitchFamily="18" charset="0"/>
              </a:rPr>
              <a:t>, a peptide isolated from the venom of the </a:t>
            </a:r>
            <a:r>
              <a:rPr lang="en-US" sz="2400" dirty="0" smtClean="0">
                <a:latin typeface="Times New Roman" pitchFamily="18" charset="0"/>
                <a:cs typeface="Times New Roman" pitchFamily="18" charset="0"/>
              </a:rPr>
              <a:t>Brazilian viper, </a:t>
            </a:r>
            <a:r>
              <a:rPr lang="en-US" sz="2400" dirty="0">
                <a:latin typeface="Times New Roman" pitchFamily="18" charset="0"/>
                <a:cs typeface="Times New Roman" pitchFamily="18" charset="0"/>
              </a:rPr>
              <a:t>was the lead compound for the development of the </a:t>
            </a:r>
            <a:r>
              <a:rPr lang="en-US" sz="2400" dirty="0" smtClean="0">
                <a:latin typeface="Times New Roman" pitchFamily="18" charset="0"/>
                <a:cs typeface="Times New Roman" pitchFamily="18" charset="0"/>
              </a:rPr>
              <a:t>antihypertensive </a:t>
            </a:r>
            <a:r>
              <a:rPr lang="en-US" sz="2400" dirty="0">
                <a:latin typeface="Times New Roman" pitchFamily="18" charset="0"/>
                <a:cs typeface="Times New Roman" pitchFamily="18" charset="0"/>
              </a:rPr>
              <a:t>agents </a:t>
            </a:r>
            <a:r>
              <a:rPr lang="en-US" sz="2400" dirty="0" err="1" smtClean="0">
                <a:latin typeface="Times New Roman" pitchFamily="18" charset="0"/>
                <a:cs typeface="Times New Roman" pitchFamily="18" charset="0"/>
              </a:rPr>
              <a:t>capotril</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210913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90286" y="548617"/>
            <a:ext cx="8548914" cy="2862322"/>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pPr>
            <a:r>
              <a:rPr kumimoji="0" lang="en-US" sz="2400" b="1" i="0" u="sng" strike="noStrike" cap="none" normalizeH="0" baseline="0" dirty="0" smtClean="0">
                <a:ln>
                  <a:noFill/>
                </a:ln>
                <a:solidFill>
                  <a:srgbClr val="00B0F0"/>
                </a:solidFill>
                <a:effectLst/>
                <a:latin typeface="Times New Roman" pitchFamily="18" charset="0"/>
                <a:ea typeface="Times New Roman" pitchFamily="18" charset="0"/>
                <a:cs typeface="Times New Roman" pitchFamily="18" charset="0"/>
              </a:rPr>
              <a:t>Drugs from Microorganisms. </a:t>
            </a:r>
          </a:p>
          <a:p>
            <a:pPr indent="457200" algn="just" fontAlgn="base">
              <a:lnSpc>
                <a:spcPct val="150000"/>
              </a:lnSpc>
              <a:spcBef>
                <a:spcPct val="0"/>
              </a:spcBef>
              <a:spcAft>
                <a:spcPct val="0"/>
              </a:spcAft>
            </a:pPr>
            <a:r>
              <a:rPr lang="en-US" sz="2400" dirty="0" smtClean="0">
                <a:latin typeface="Times New Roman" pitchFamily="18" charset="0"/>
                <a:cs typeface="Times New Roman" pitchFamily="18" charset="0"/>
              </a:rPr>
              <a:t>It was realized that microorganisms such as </a:t>
            </a:r>
            <a:r>
              <a:rPr lang="en-US" sz="2400" dirty="0" err="1" smtClean="0">
                <a:solidFill>
                  <a:srgbClr val="000000"/>
                </a:solidFill>
                <a:latin typeface="Times New Roman" pitchFamily="18" charset="0"/>
                <a:ea typeface="Times New Roman" pitchFamily="18" charset="0"/>
                <a:cs typeface="Times New Roman" pitchFamily="18" charset="0"/>
              </a:rPr>
              <a:t>actinomycetes</a:t>
            </a:r>
            <a:r>
              <a:rPr lang="en-US" sz="2400" dirty="0" smtClean="0">
                <a:solidFill>
                  <a:srgbClr val="000000"/>
                </a:solidFill>
                <a:latin typeface="Times New Roman" pitchFamily="18" charset="0"/>
                <a:ea typeface="Times New Roman" pitchFamily="18" charset="0"/>
                <a:cs typeface="Times New Roman" pitchFamily="18" charset="0"/>
              </a:rPr>
              <a:t> </a:t>
            </a:r>
            <a:r>
              <a:rPr lang="en-US" sz="2400" dirty="0">
                <a:solidFill>
                  <a:srgbClr val="000000"/>
                </a:solidFill>
                <a:latin typeface="Times New Roman" pitchFamily="18" charset="0"/>
                <a:ea typeface="Times New Roman" pitchFamily="18" charset="0"/>
                <a:cs typeface="Times New Roman" pitchFamily="18" charset="0"/>
              </a:rPr>
              <a:t>and fungi not only produce secondary metabolites that affect cell growth but also accumulate bioactive principles that interact with valuable targets of cell </a:t>
            </a:r>
            <a:r>
              <a:rPr lang="en-US" sz="2400" dirty="0" smtClean="0">
                <a:solidFill>
                  <a:srgbClr val="000000"/>
                </a:solidFill>
                <a:latin typeface="Times New Roman" pitchFamily="18" charset="0"/>
                <a:ea typeface="Times New Roman" pitchFamily="18" charset="0"/>
                <a:cs typeface="Times New Roman" pitchFamily="18" charset="0"/>
              </a:rPr>
              <a:t>metabolism.</a:t>
            </a:r>
            <a:endParaRPr lang="en-US" sz="2400" dirty="0">
              <a:latin typeface="Times New Roman" pitchFamily="18" charset="0"/>
              <a:cs typeface="Times New Roman" pitchFamily="18" charset="0"/>
            </a:endParaRPr>
          </a:p>
        </p:txBody>
      </p:sp>
      <p:sp>
        <p:nvSpPr>
          <p:cNvPr id="3" name="Rectangle 1"/>
          <p:cNvSpPr>
            <a:spLocks noChangeArrowheads="1"/>
          </p:cNvSpPr>
          <p:nvPr/>
        </p:nvSpPr>
        <p:spPr bwMode="auto">
          <a:xfrm>
            <a:off x="304800" y="3733800"/>
            <a:ext cx="8534400" cy="2862322"/>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The discovery of  penicillin in 1928 by </a:t>
            </a:r>
            <a:r>
              <a:rPr kumimoji="0" lang="en-US"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Alexander Flemin</a:t>
            </a:r>
            <a:r>
              <a:rPr lang="en-US" sz="2400" i="1" dirty="0" smtClean="0">
                <a:solidFill>
                  <a:srgbClr val="000000"/>
                </a:solidFill>
                <a:latin typeface="Times New Roman" pitchFamily="18" charset="0"/>
                <a:ea typeface="Times New Roman" pitchFamily="18" charset="0"/>
                <a:cs typeface="Times New Roman" pitchFamily="18" charset="0"/>
              </a:rPr>
              <a:t>g </a:t>
            </a:r>
            <a:r>
              <a:rPr lang="en-US" sz="2400" dirty="0" smtClean="0">
                <a:solidFill>
                  <a:srgbClr val="000000"/>
                </a:solidFill>
                <a:latin typeface="Times New Roman" pitchFamily="18" charset="0"/>
                <a:ea typeface="Times New Roman" pitchFamily="18" charset="0"/>
                <a:cs typeface="Times New Roman" pitchFamily="18" charset="0"/>
              </a:rPr>
              <a:t>and its introduction in 1940/41 as an efficient antibacterial therapeutic without side effects revolutionized medicinal chemistry and pharmaceutical research by stimulating completely new strategies in industrial drug discovery. </a:t>
            </a:r>
            <a:endPar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38196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04800" y="231715"/>
            <a:ext cx="8686800" cy="6186309"/>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lvl="0" indent="457200" algn="just" eaLnBrk="0" fontAlgn="base" hangingPunct="0">
              <a:lnSpc>
                <a:spcPct val="150000"/>
              </a:lnSpc>
              <a:spcBef>
                <a:spcPct val="0"/>
              </a:spcBef>
              <a:spcAft>
                <a:spcPct val="0"/>
              </a:spcAft>
            </a:pPr>
            <a:r>
              <a:rPr lang="en-US" sz="2400" dirty="0" smtClean="0">
                <a:solidFill>
                  <a:srgbClr val="FF0000"/>
                </a:solidFill>
                <a:latin typeface="Times New Roman" pitchFamily="18" charset="0"/>
                <a:cs typeface="Times New Roman" pitchFamily="18" charset="0"/>
              </a:rPr>
              <a:t>* The </a:t>
            </a:r>
            <a:r>
              <a:rPr lang="en-US" sz="2400" dirty="0">
                <a:solidFill>
                  <a:srgbClr val="FF0000"/>
                </a:solidFill>
                <a:latin typeface="Times New Roman" pitchFamily="18" charset="0"/>
                <a:cs typeface="Times New Roman" pitchFamily="18" charset="0"/>
              </a:rPr>
              <a:t>success of penicillin in treating infection led to an expansion in the area of drug discovery from microorganisms</a:t>
            </a:r>
            <a:r>
              <a:rPr lang="en-US" sz="2400" dirty="0" smtClean="0">
                <a:solidFill>
                  <a:srgbClr val="FF0000"/>
                </a:solidFill>
                <a:latin typeface="Times New Roman" pitchFamily="18" charset="0"/>
                <a:cs typeface="Times New Roman" pitchFamily="18" charset="0"/>
              </a:rPr>
              <a:t>.</a:t>
            </a:r>
          </a:p>
          <a:p>
            <a:pPr lvl="0" indent="457200" algn="just" eaLnBrk="0" fontAlgn="base" hangingPunct="0">
              <a:lnSpc>
                <a:spcPct val="150000"/>
              </a:lnSpc>
              <a:spcBef>
                <a:spcPct val="0"/>
              </a:spcBef>
              <a:spcAft>
                <a:spcPct val="0"/>
              </a:spcAft>
            </a:pPr>
            <a:r>
              <a:rPr lang="en-US" sz="2400" dirty="0" smtClean="0">
                <a:latin typeface="Times New Roman" pitchFamily="18" charset="0"/>
                <a:cs typeface="Times New Roman" pitchFamily="18" charset="0"/>
              </a:rPr>
              <a:t> * Microorganisms </a:t>
            </a:r>
            <a:r>
              <a:rPr lang="en-US" sz="2400" dirty="0">
                <a:latin typeface="Times New Roman" pitchFamily="18" charset="0"/>
                <a:cs typeface="Times New Roman" pitchFamily="18" charset="0"/>
              </a:rPr>
              <a:t>are a plentiful source of structurally diverse bioactive substances, and have provided important contributions to the discovery of antibacterial agents including </a:t>
            </a:r>
            <a:r>
              <a:rPr lang="en-US" sz="2400" dirty="0" err="1">
                <a:latin typeface="Times New Roman" pitchFamily="18" charset="0"/>
                <a:cs typeface="Times New Roman" pitchFamily="18" charset="0"/>
              </a:rPr>
              <a:t>penicillins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cephalosporins</a:t>
            </a:r>
            <a:r>
              <a:rPr lang="en-US" sz="2400" dirty="0">
                <a:latin typeface="Times New Roman" pitchFamily="18" charset="0"/>
                <a:cs typeface="Times New Roman" pitchFamily="18" charset="0"/>
              </a:rPr>
              <a:t>, aminoglycosides, </a:t>
            </a:r>
            <a:r>
              <a:rPr lang="en-US" sz="2400" dirty="0" err="1">
                <a:latin typeface="Times New Roman" pitchFamily="18" charset="0"/>
                <a:cs typeface="Times New Roman" pitchFamily="18" charset="0"/>
              </a:rPr>
              <a:t>tetracyclines</a:t>
            </a:r>
            <a:r>
              <a:rPr lang="en-US" sz="2400" dirty="0">
                <a:latin typeface="Times New Roman" pitchFamily="18" charset="0"/>
                <a:cs typeface="Times New Roman" pitchFamily="18" charset="0"/>
              </a:rPr>
              <a:t>, and </a:t>
            </a:r>
            <a:r>
              <a:rPr lang="en-US" sz="2400" dirty="0" err="1">
                <a:latin typeface="Times New Roman" pitchFamily="18" charset="0"/>
                <a:cs typeface="Times New Roman" pitchFamily="18" charset="0"/>
              </a:rPr>
              <a:t>polyketides</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lvl="0" indent="457200" algn="just" eaLnBrk="0" fontAlgn="base" hangingPunct="0">
              <a:lnSpc>
                <a:spcPct val="150000"/>
              </a:lnSpc>
              <a:spcBef>
                <a:spcPct val="0"/>
              </a:spcBef>
              <a:spcAft>
                <a:spcPct val="0"/>
              </a:spcAft>
            </a:pPr>
            <a:r>
              <a:rPr lang="en-US" sz="2400" dirty="0" smtClean="0">
                <a:solidFill>
                  <a:srgbClr val="C00000"/>
                </a:solidFill>
                <a:latin typeface="Times New Roman" pitchFamily="18" charset="0"/>
                <a:cs typeface="Times New Roman" pitchFamily="18" charset="0"/>
              </a:rPr>
              <a:t>* Current </a:t>
            </a:r>
            <a:r>
              <a:rPr lang="en-US" sz="2400" dirty="0">
                <a:solidFill>
                  <a:srgbClr val="C00000"/>
                </a:solidFill>
                <a:latin typeface="Times New Roman" pitchFamily="18" charset="0"/>
                <a:cs typeface="Times New Roman" pitchFamily="18" charset="0"/>
              </a:rPr>
              <a:t>therapeutic applications of metabolites from microorganisms have expanded into immunosuppressive agents (</a:t>
            </a:r>
            <a:r>
              <a:rPr lang="en-US" sz="2400" dirty="0" err="1">
                <a:solidFill>
                  <a:srgbClr val="C00000"/>
                </a:solidFill>
                <a:latin typeface="Times New Roman" pitchFamily="18" charset="0"/>
                <a:cs typeface="Times New Roman" pitchFamily="18" charset="0"/>
              </a:rPr>
              <a:t>eg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cyclosporins</a:t>
            </a:r>
            <a:r>
              <a:rPr lang="en-US" sz="2400" dirty="0">
                <a:solidFill>
                  <a:srgbClr val="C00000"/>
                </a:solidFill>
                <a:latin typeface="Times New Roman" pitchFamily="18" charset="0"/>
                <a:cs typeface="Times New Roman" pitchFamily="18" charset="0"/>
              </a:rPr>
              <a:t> and </a:t>
            </a:r>
            <a:r>
              <a:rPr lang="en-US" sz="2400" dirty="0" err="1">
                <a:solidFill>
                  <a:srgbClr val="C00000"/>
                </a:solidFill>
                <a:latin typeface="Times New Roman" pitchFamily="18" charset="0"/>
                <a:cs typeface="Times New Roman" pitchFamily="18" charset="0"/>
              </a:rPr>
              <a:t>rapamycin</a:t>
            </a:r>
            <a:r>
              <a:rPr lang="en-US" sz="2400" dirty="0">
                <a:solidFill>
                  <a:srgbClr val="C00000"/>
                </a:solidFill>
                <a:latin typeface="Times New Roman" pitchFamily="18" charset="0"/>
                <a:cs typeface="Times New Roman" pitchFamily="18" charset="0"/>
              </a:rPr>
              <a:t>), cholesterol-lowering agents (</a:t>
            </a:r>
            <a:r>
              <a:rPr lang="en-US" sz="2400" dirty="0" err="1">
                <a:solidFill>
                  <a:srgbClr val="C00000"/>
                </a:solidFill>
                <a:latin typeface="Times New Roman" pitchFamily="18" charset="0"/>
                <a:cs typeface="Times New Roman" pitchFamily="18" charset="0"/>
              </a:rPr>
              <a:t>eg</a:t>
            </a:r>
            <a:r>
              <a:rPr lang="en-US" sz="2400" dirty="0">
                <a:solidFill>
                  <a:srgbClr val="C00000"/>
                </a:solidFill>
                <a:latin typeface="Times New Roman" pitchFamily="18" charset="0"/>
                <a:cs typeface="Times New Roman" pitchFamily="18" charset="0"/>
              </a:rPr>
              <a:t>, lovastatin and </a:t>
            </a:r>
            <a:r>
              <a:rPr lang="en-US" sz="2400" dirty="0" err="1">
                <a:solidFill>
                  <a:srgbClr val="C00000"/>
                </a:solidFill>
                <a:latin typeface="Times New Roman" pitchFamily="18" charset="0"/>
                <a:cs typeface="Times New Roman" pitchFamily="18" charset="0"/>
              </a:rPr>
              <a:t>mevastatin</a:t>
            </a:r>
            <a:r>
              <a:rPr lang="en-US" sz="2400" dirty="0">
                <a:solidFill>
                  <a:srgbClr val="C00000"/>
                </a:solidFill>
                <a:latin typeface="Times New Roman" pitchFamily="18" charset="0"/>
                <a:cs typeface="Times New Roman" pitchFamily="18" charset="0"/>
              </a:rPr>
              <a:t>), </a:t>
            </a:r>
            <a:r>
              <a:rPr lang="en-US" sz="2400" dirty="0" smtClean="0">
                <a:solidFill>
                  <a:srgbClr val="C00000"/>
                </a:solidFill>
                <a:latin typeface="Times New Roman" pitchFamily="18" charset="0"/>
                <a:cs typeface="Times New Roman" pitchFamily="18" charset="0"/>
              </a:rPr>
              <a:t>an </a:t>
            </a:r>
            <a:r>
              <a:rPr lang="en-US" sz="2400" dirty="0" err="1">
                <a:solidFill>
                  <a:srgbClr val="C00000"/>
                </a:solidFill>
                <a:latin typeface="Times New Roman" pitchFamily="18" charset="0"/>
                <a:cs typeface="Times New Roman" pitchFamily="18" charset="0"/>
              </a:rPr>
              <a:t>antidiabetic</a:t>
            </a:r>
            <a:r>
              <a:rPr lang="en-US" sz="2400" dirty="0">
                <a:solidFill>
                  <a:srgbClr val="C00000"/>
                </a:solidFill>
                <a:latin typeface="Times New Roman" pitchFamily="18" charset="0"/>
                <a:cs typeface="Times New Roman" pitchFamily="18" charset="0"/>
              </a:rPr>
              <a:t> agent (</a:t>
            </a:r>
            <a:r>
              <a:rPr lang="en-US" sz="2400" dirty="0" err="1">
                <a:solidFill>
                  <a:srgbClr val="C00000"/>
                </a:solidFill>
                <a:latin typeface="Times New Roman" pitchFamily="18" charset="0"/>
                <a:cs typeface="Times New Roman" pitchFamily="18" charset="0"/>
              </a:rPr>
              <a:t>acarbose</a:t>
            </a:r>
            <a:r>
              <a:rPr lang="en-US" sz="2400" dirty="0">
                <a:solidFill>
                  <a:srgbClr val="C00000"/>
                </a:solidFill>
                <a:latin typeface="Times New Roman" pitchFamily="18" charset="0"/>
                <a:cs typeface="Times New Roman" pitchFamily="18" charset="0"/>
              </a:rPr>
              <a:t>), and anti cancer agents (</a:t>
            </a:r>
            <a:r>
              <a:rPr lang="en-US" sz="2400" dirty="0" err="1">
                <a:solidFill>
                  <a:srgbClr val="C00000"/>
                </a:solidFill>
                <a:latin typeface="Times New Roman" pitchFamily="18" charset="0"/>
                <a:cs typeface="Times New Roman" pitchFamily="18" charset="0"/>
              </a:rPr>
              <a:t>eg</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pentostatin</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peplomycin</a:t>
            </a:r>
            <a:r>
              <a:rPr lang="en-US" sz="2400" dirty="0">
                <a:solidFill>
                  <a:srgbClr val="C00000"/>
                </a:solidFill>
                <a:latin typeface="Times New Roman" pitchFamily="18" charset="0"/>
                <a:cs typeface="Times New Roman" pitchFamily="18" charset="0"/>
              </a:rPr>
              <a:t>, and </a:t>
            </a:r>
            <a:r>
              <a:rPr lang="en-US" sz="2400" dirty="0" err="1">
                <a:solidFill>
                  <a:srgbClr val="C00000"/>
                </a:solidFill>
                <a:latin typeface="Times New Roman" pitchFamily="18" charset="0"/>
                <a:cs typeface="Times New Roman" pitchFamily="18" charset="0"/>
              </a:rPr>
              <a:t>epirubicin</a:t>
            </a:r>
            <a:r>
              <a:rPr lang="en-US" sz="2400" dirty="0">
                <a:solidFill>
                  <a:srgbClr val="C00000"/>
                </a:solidFill>
                <a:latin typeface="Times New Roman" pitchFamily="18" charset="0"/>
                <a:cs typeface="Times New Roman" pitchFamily="18" charset="0"/>
              </a:rPr>
              <a:t>). </a:t>
            </a:r>
            <a:endParaRPr kumimoji="0" lang="en-US" sz="24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489164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685800" y="457200"/>
            <a:ext cx="7696200" cy="2862322"/>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Char char="•"/>
              <a:tabLst/>
            </a:pPr>
            <a:r>
              <a:rPr kumimoji="0" lang="en-US"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Penicillin </a:t>
            </a:r>
            <a:endParaRPr kumimoji="0" lang="en-US" sz="24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Penicillin was discovered in 1928 by </a:t>
            </a:r>
            <a:r>
              <a:rPr kumimoji="0" lang="en-US"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Alexander Fleming</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by chance from the culture </a:t>
            </a:r>
            <a:r>
              <a:rPr kumimoji="0" lang="en-US" sz="2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borth</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of </a:t>
            </a:r>
            <a:r>
              <a:rPr kumimoji="0" lang="en-US" sz="24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Penicillium</a:t>
            </a:r>
            <a:r>
              <a:rPr kumimoji="0" lang="en-US"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notatum</a:t>
            </a:r>
            <a:r>
              <a:rPr kumimoji="0" lang="en-US"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as a bioactive principle inhibiting growth of gram positive bacteria.</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072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22" name="Picture 48" descr="460px-Penicillin-G_svg"/>
          <p:cNvPicPr>
            <a:picLocks noChangeAspect="1" noChangeArrowheads="1"/>
          </p:cNvPicPr>
          <p:nvPr/>
        </p:nvPicPr>
        <p:blipFill>
          <a:blip r:embed="rId2" cstate="print"/>
          <a:srcRect/>
          <a:stretch>
            <a:fillRect/>
          </a:stretch>
        </p:blipFill>
        <p:spPr bwMode="auto">
          <a:xfrm>
            <a:off x="2514600" y="3426764"/>
            <a:ext cx="4114800" cy="2075136"/>
          </a:xfrm>
          <a:prstGeom prst="rect">
            <a:avLst/>
          </a:prstGeom>
          <a:noFill/>
        </p:spPr>
      </p:pic>
      <p:sp>
        <p:nvSpPr>
          <p:cNvPr id="30724" name="Rectangle 4"/>
          <p:cNvSpPr>
            <a:spLocks noChangeArrowheads="1"/>
          </p:cNvSpPr>
          <p:nvPr/>
        </p:nvSpPr>
        <p:spPr bwMode="auto">
          <a:xfrm>
            <a:off x="2590800" y="5118928"/>
            <a:ext cx="2590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Penicillin G</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628423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59708" y="55995"/>
            <a:ext cx="8975435" cy="6740307"/>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n-US" sz="2400" b="1" u="sng" dirty="0" err="1">
                <a:solidFill>
                  <a:srgbClr val="C00000"/>
                </a:solidFill>
                <a:latin typeface="Times New Roman" pitchFamily="18" charset="0"/>
                <a:cs typeface="Times New Roman" pitchFamily="18" charset="0"/>
              </a:rPr>
              <a:t>Antidiabetic</a:t>
            </a:r>
            <a:r>
              <a:rPr lang="en-US" sz="2400" b="1" u="sng" dirty="0">
                <a:solidFill>
                  <a:srgbClr val="C00000"/>
                </a:solidFill>
                <a:latin typeface="Times New Roman" pitchFamily="18" charset="0"/>
                <a:cs typeface="Times New Roman" pitchFamily="18" charset="0"/>
              </a:rPr>
              <a:t> </a:t>
            </a:r>
            <a:r>
              <a:rPr lang="en-US" sz="2400" b="1" u="sng" dirty="0" err="1">
                <a:solidFill>
                  <a:srgbClr val="C00000"/>
                </a:solidFill>
                <a:latin typeface="Times New Roman" pitchFamily="18" charset="0"/>
                <a:cs typeface="Times New Roman" pitchFamily="18" charset="0"/>
              </a:rPr>
              <a:t>Drgus</a:t>
            </a:r>
            <a:endParaRPr lang="en-US" sz="2400" b="1" u="sng" dirty="0">
              <a:solidFill>
                <a:srgbClr val="C00000"/>
              </a:solidFill>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Acarbose</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is a natural drug accounting considerable success on the market, it criticized as being misused by people to reduce their weight.</a:t>
            </a:r>
          </a:p>
          <a:p>
            <a:pPr>
              <a:lnSpc>
                <a:spcPct val="150000"/>
              </a:lnSpc>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Acarbose</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was discovered in the target-directed screening from culture </a:t>
            </a:r>
            <a:r>
              <a:rPr lang="en-US" sz="2400" dirty="0" smtClean="0">
                <a:latin typeface="Times New Roman" pitchFamily="18" charset="0"/>
                <a:cs typeface="Times New Roman" pitchFamily="18" charset="0"/>
              </a:rPr>
              <a:t>broth </a:t>
            </a:r>
            <a:r>
              <a:rPr lang="en-US" sz="2400" dirty="0">
                <a:latin typeface="Times New Roman" pitchFamily="18" charset="0"/>
                <a:cs typeface="Times New Roman" pitchFamily="18" charset="0"/>
              </a:rPr>
              <a:t>of neglected genera of </a:t>
            </a:r>
            <a:r>
              <a:rPr lang="en-US" sz="2400" dirty="0" err="1">
                <a:latin typeface="Times New Roman" pitchFamily="18" charset="0"/>
                <a:cs typeface="Times New Roman" pitchFamily="18" charset="0"/>
              </a:rPr>
              <a:t>actinomycetes</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called</a:t>
            </a:r>
            <a:r>
              <a:rPr lang="en-US" sz="2400" i="1" dirty="0" err="1" smtClean="0">
                <a:latin typeface="Times New Roman" pitchFamily="18" charset="0"/>
                <a:cs typeface="Times New Roman" pitchFamily="18" charset="0"/>
              </a:rPr>
              <a:t>Actinoplanes</a:t>
            </a:r>
            <a:r>
              <a:rPr lang="en-US" sz="2400" i="1" dirty="0" smtClean="0">
                <a:latin typeface="Times New Roman" pitchFamily="18" charset="0"/>
                <a:cs typeface="Times New Roman" pitchFamily="18" charset="0"/>
              </a:rPr>
              <a:t> </a:t>
            </a:r>
            <a:r>
              <a:rPr lang="en-US" sz="2400" i="1" dirty="0">
                <a:latin typeface="Times New Roman" pitchFamily="18" charset="0"/>
                <a:cs typeface="Times New Roman" pitchFamily="18" charset="0"/>
              </a:rPr>
              <a:t>sp</a:t>
            </a:r>
            <a:r>
              <a:rPr lang="en-US" sz="2400" dirty="0" smtClean="0">
                <a:latin typeface="Times New Roman" pitchFamily="18" charset="0"/>
                <a:cs typeface="Times New Roman" pitchFamily="18" charset="0"/>
              </a:rPr>
              <a:t>. by </a:t>
            </a:r>
            <a:r>
              <a:rPr lang="en-US" sz="2400" dirty="0">
                <a:latin typeface="Times New Roman" pitchFamily="18" charset="0"/>
                <a:cs typeface="Times New Roman" pitchFamily="18" charset="0"/>
              </a:rPr>
              <a:t>researchers at the German company Bayer in 1970s</a:t>
            </a:r>
            <a:r>
              <a:rPr lang="en-US" sz="2400" dirty="0" smtClean="0">
                <a:latin typeface="Times New Roman" pitchFamily="18" charset="0"/>
                <a:cs typeface="Times New Roman" pitchFamily="18" charset="0"/>
              </a:rPr>
              <a:t>.</a:t>
            </a:r>
          </a:p>
          <a:p>
            <a:pPr>
              <a:lnSpc>
                <a:spcPct val="150000"/>
              </a:lnSpc>
            </a:pP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Acarbose</a:t>
            </a:r>
            <a:r>
              <a:rPr lang="en-US" sz="2400" dirty="0">
                <a:latin typeface="Times New Roman" pitchFamily="18" charset="0"/>
                <a:cs typeface="Times New Roman" pitchFamily="18" charset="0"/>
              </a:rPr>
              <a:t> inhibits enzymes </a:t>
            </a:r>
            <a:r>
              <a:rPr lang="en-US" sz="2400" dirty="0" smtClean="0">
                <a:latin typeface="Times New Roman" pitchFamily="18" charset="0"/>
                <a:cs typeface="Times New Roman" pitchFamily="18" charset="0"/>
              </a:rPr>
              <a:t>(glycoside hydrolase) </a:t>
            </a:r>
            <a:r>
              <a:rPr lang="en-US" sz="2400" dirty="0">
                <a:latin typeface="Times New Roman" pitchFamily="18" charset="0"/>
                <a:cs typeface="Times New Roman" pitchFamily="18" charset="0"/>
              </a:rPr>
              <a:t>needed to digest </a:t>
            </a:r>
            <a:r>
              <a:rPr lang="en-US" sz="2400" dirty="0" smtClean="0">
                <a:latin typeface="Times New Roman" pitchFamily="18" charset="0"/>
                <a:cs typeface="Times New Roman" pitchFamily="18" charset="0"/>
              </a:rPr>
              <a:t>carbohydrates, it </a:t>
            </a:r>
            <a:r>
              <a:rPr lang="en-US" sz="2400" dirty="0">
                <a:latin typeface="Times New Roman" pitchFamily="18" charset="0"/>
                <a:cs typeface="Times New Roman" pitchFamily="18" charset="0"/>
              </a:rPr>
              <a:t>is an inhibitor of alpha </a:t>
            </a:r>
            <a:r>
              <a:rPr lang="en-US" sz="2400" dirty="0" smtClean="0">
                <a:latin typeface="Times New Roman" pitchFamily="18" charset="0"/>
                <a:cs typeface="Times New Roman" pitchFamily="18" charset="0"/>
              </a:rPr>
              <a:t>glycosidase, </a:t>
            </a:r>
            <a:r>
              <a:rPr lang="en-US" sz="2400" dirty="0">
                <a:latin typeface="Times New Roman" pitchFamily="18" charset="0"/>
                <a:cs typeface="Times New Roman" pitchFamily="18" charset="0"/>
              </a:rPr>
              <a:t>an enteric enzyme that releases glucose from larger carbohydrates.</a:t>
            </a:r>
          </a:p>
          <a:p>
            <a:pPr>
              <a:lnSpc>
                <a:spcPct val="150000"/>
              </a:lnSpc>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Acarbose</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was first launched by Bayer in Germany under the trade name of </a:t>
            </a:r>
            <a:r>
              <a:rPr lang="en-US" sz="2400" dirty="0" err="1">
                <a:latin typeface="Times New Roman" pitchFamily="18" charset="0"/>
                <a:cs typeface="Times New Roman" pitchFamily="18" charset="0"/>
              </a:rPr>
              <a:t>Glucobay</a:t>
            </a:r>
            <a:r>
              <a:rPr lang="en-US" sz="2400" dirty="0">
                <a:latin typeface="Times New Roman" pitchFamily="18" charset="0"/>
                <a:cs typeface="Times New Roman" pitchFamily="18" charset="0"/>
              </a:rPr>
              <a:t> in 1990. </a:t>
            </a:r>
          </a:p>
        </p:txBody>
      </p:sp>
      <p:sp>
        <p:nvSpPr>
          <p:cNvPr id="30723" name="Rectangle 3"/>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819164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647210344"/>
              </p:ext>
            </p:extLst>
          </p:nvPr>
        </p:nvGraphicFramePr>
        <p:xfrm>
          <a:off x="1524000" y="914400"/>
          <a:ext cx="6096000" cy="3873500"/>
        </p:xfrm>
        <a:graphic>
          <a:graphicData uri="http://schemas.openxmlformats.org/presentationml/2006/ole">
            <mc:AlternateContent xmlns:mc="http://schemas.openxmlformats.org/markup-compatibility/2006">
              <mc:Choice xmlns:v="urn:schemas-microsoft-com:vml" Requires="v">
                <p:oleObj spid="_x0000_s1205" name="CS ChemDraw Drawing" r:id="rId3" imgW="6194603" imgH="4684427" progId="ChemDraw.Document.6.0">
                  <p:embed/>
                </p:oleObj>
              </mc:Choice>
              <mc:Fallback>
                <p:oleObj name="CS ChemDraw Drawing" r:id="rId3" imgW="6194603" imgH="4684427" progId="ChemDraw.Document.6.0">
                  <p:embed/>
                  <p:pic>
                    <p:nvPicPr>
                      <p:cNvPr id="0" name=""/>
                      <p:cNvPicPr/>
                      <p:nvPr/>
                    </p:nvPicPr>
                    <p:blipFill>
                      <a:blip r:embed="rId4"/>
                      <a:stretch>
                        <a:fillRect/>
                      </a:stretch>
                    </p:blipFill>
                    <p:spPr>
                      <a:xfrm>
                        <a:off x="1524000" y="914400"/>
                        <a:ext cx="6096000" cy="3873500"/>
                      </a:xfrm>
                      <a:prstGeom prst="rect">
                        <a:avLst/>
                      </a:prstGeom>
                      <a:pattFill prst="pct5">
                        <a:fgClr>
                          <a:schemeClr val="accent1"/>
                        </a:fgClr>
                        <a:bgClr>
                          <a:schemeClr val="bg1"/>
                        </a:bgClr>
                      </a:pattFill>
                      <a:ln w="34925" cmpd="tri">
                        <a:solidFill>
                          <a:schemeClr val="tx1"/>
                        </a:solidFill>
                      </a:ln>
                    </p:spPr>
                  </p:pic>
                </p:oleObj>
              </mc:Fallback>
            </mc:AlternateContent>
          </a:graphicData>
        </a:graphic>
      </p:graphicFrame>
      <p:sp>
        <p:nvSpPr>
          <p:cNvPr id="6" name="Rectangle 5"/>
          <p:cNvSpPr/>
          <p:nvPr/>
        </p:nvSpPr>
        <p:spPr>
          <a:xfrm>
            <a:off x="3429000" y="5562600"/>
            <a:ext cx="2057400" cy="523220"/>
          </a:xfrm>
          <a:prstGeom prst="rect">
            <a:avLst/>
          </a:prstGeom>
          <a:ln w="22225" cmpd="sng">
            <a:solidFill>
              <a:schemeClr val="tx1"/>
            </a:solidFill>
          </a:ln>
        </p:spPr>
        <p:txBody>
          <a:bodyPr wrap="square">
            <a:spAutoFit/>
          </a:bodyPr>
          <a:lstStyle/>
          <a:p>
            <a:r>
              <a:rPr lang="en-US" sz="2800" b="1" dirty="0" err="1">
                <a:cs typeface="+mj-cs"/>
              </a:rPr>
              <a:t>Acarbose</a:t>
            </a:r>
            <a:endParaRPr lang="ar-SA" sz="2800" b="1" dirty="0">
              <a:cs typeface="+mj-cs"/>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21609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59327" y="484632"/>
            <a:ext cx="8839200" cy="3970318"/>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n-US" sz="2400" b="1" u="sng" dirty="0" err="1">
                <a:solidFill>
                  <a:srgbClr val="C00000"/>
                </a:solidFill>
                <a:cs typeface="+mj-cs"/>
              </a:rPr>
              <a:t>Antidiabetic</a:t>
            </a:r>
            <a:r>
              <a:rPr lang="en-US" sz="2400" b="1" u="sng" dirty="0">
                <a:solidFill>
                  <a:srgbClr val="C00000"/>
                </a:solidFill>
                <a:cs typeface="+mj-cs"/>
              </a:rPr>
              <a:t> </a:t>
            </a:r>
            <a:r>
              <a:rPr lang="en-US" sz="2400" b="1" u="sng" dirty="0" err="1">
                <a:solidFill>
                  <a:srgbClr val="C00000"/>
                </a:solidFill>
                <a:cs typeface="+mj-cs"/>
              </a:rPr>
              <a:t>Drgus</a:t>
            </a:r>
            <a:endParaRPr lang="en-US" sz="2400" b="1" u="sng" dirty="0">
              <a:solidFill>
                <a:srgbClr val="C00000"/>
              </a:solidFill>
              <a:cs typeface="+mj-cs"/>
            </a:endParaRPr>
          </a:p>
          <a:p>
            <a:pPr>
              <a:lnSpc>
                <a:spcPct val="150000"/>
              </a:lnSpc>
            </a:pPr>
            <a:r>
              <a:rPr lang="en-US" sz="2400" dirty="0" smtClean="0">
                <a:cs typeface="+mj-cs"/>
              </a:rPr>
              <a:t>	The pseudo-</a:t>
            </a:r>
            <a:r>
              <a:rPr lang="en-US" sz="2400" dirty="0" err="1" smtClean="0">
                <a:cs typeface="+mj-cs"/>
              </a:rPr>
              <a:t>disacharide</a:t>
            </a:r>
            <a:r>
              <a:rPr lang="en-US" sz="2400" dirty="0" smtClean="0">
                <a:cs typeface="+mj-cs"/>
              </a:rPr>
              <a:t> moiety of the </a:t>
            </a:r>
            <a:r>
              <a:rPr lang="en-US" sz="2400" dirty="0" smtClean="0"/>
              <a:t>pseudo-</a:t>
            </a:r>
            <a:r>
              <a:rPr lang="en-US" sz="2400" dirty="0" err="1" smtClean="0"/>
              <a:t>tetrasacharide</a:t>
            </a:r>
            <a:r>
              <a:rPr lang="en-US" sz="2400" dirty="0" smtClean="0">
                <a:cs typeface="+mj-cs"/>
              </a:rPr>
              <a:t> </a:t>
            </a:r>
            <a:r>
              <a:rPr lang="en-US" sz="2400" dirty="0" err="1" smtClean="0">
                <a:cs typeface="+mj-cs"/>
              </a:rPr>
              <a:t>acarbose</a:t>
            </a:r>
            <a:r>
              <a:rPr lang="en-US" sz="2400" dirty="0" smtClean="0">
                <a:cs typeface="+mj-cs"/>
              </a:rPr>
              <a:t> strongly inhibits the intestine located enzymes of alpha glycoside type by </a:t>
            </a:r>
            <a:r>
              <a:rPr lang="en-US" sz="2400" dirty="0" smtClean="0">
                <a:solidFill>
                  <a:srgbClr val="FF0000"/>
                </a:solidFill>
                <a:cs typeface="+mj-cs"/>
              </a:rPr>
              <a:t>mimicking</a:t>
            </a:r>
            <a:r>
              <a:rPr lang="en-US" sz="2400" dirty="0" smtClean="0">
                <a:cs typeface="+mj-cs"/>
              </a:rPr>
              <a:t> a disaccharide part of the starch molecule or related nutrient polymers which functions as the natural substrate of the target enzyme.</a:t>
            </a:r>
            <a:endParaRPr lang="en-US" sz="2400" dirty="0">
              <a:cs typeface="+mj-cs"/>
            </a:endParaRPr>
          </a:p>
          <a:p>
            <a:pPr>
              <a:lnSpc>
                <a:spcPct val="150000"/>
              </a:lnSpc>
            </a:pPr>
            <a:r>
              <a:rPr lang="en-US" sz="2400" dirty="0" smtClean="0">
                <a:cs typeface="+mj-cs"/>
              </a:rPr>
              <a:t>	</a:t>
            </a:r>
            <a:endParaRPr lang="en-US" sz="2400" dirty="0">
              <a:cs typeface="+mj-cs"/>
            </a:endParaRPr>
          </a:p>
        </p:txBody>
      </p:sp>
      <p:sp>
        <p:nvSpPr>
          <p:cNvPr id="3072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Date Placeholder 2"/>
          <p:cNvSpPr>
            <a:spLocks noGrp="1"/>
          </p:cNvSpPr>
          <p:nvPr>
            <p:ph type="dt" sz="half" idx="10"/>
          </p:nvPr>
        </p:nvSpPr>
        <p:spPr/>
        <p:txBody>
          <a:bodyPr/>
          <a:lstStyle/>
          <a:p>
            <a:r>
              <a:rPr lang="en-US" smtClean="0"/>
              <a:t>3/14/2011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pic>
        <p:nvPicPr>
          <p:cNvPr id="2081" name="Picture 33" descr="http://upload.wikimedia.org/wikipedia/commons/thumb/8/8f/Acarbose_structure.svg/220px-Acarbose_structure.svg.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454950"/>
            <a:ext cx="5760942" cy="2153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837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457200" y="396217"/>
            <a:ext cx="8534400" cy="2862322"/>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sng"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Immuno</a:t>
            </a:r>
            <a:r>
              <a:rPr kumimoji="0" lang="en-US" sz="24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suppressant drugs.</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Cyclosporin</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 was identified as an antifungal agent isolated from culture broths of the fungus </a:t>
            </a:r>
            <a:r>
              <a:rPr kumimoji="0" lang="en-US" sz="24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Tolypocladium</a:t>
            </a:r>
            <a:r>
              <a:rPr kumimoji="0" lang="en-US"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inflatum</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from the pharmacological studies cyclosporine displayed remarkable immunosuppressant properties.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8673" name="Picture 4" descr="250px-Ciclosporin_svg"/>
          <p:cNvPicPr>
            <a:picLocks noChangeAspect="1" noChangeArrowheads="1"/>
          </p:cNvPicPr>
          <p:nvPr/>
        </p:nvPicPr>
        <p:blipFill>
          <a:blip r:embed="rId2" cstate="print"/>
          <a:srcRect/>
          <a:stretch>
            <a:fillRect/>
          </a:stretch>
        </p:blipFill>
        <p:spPr bwMode="auto">
          <a:xfrm>
            <a:off x="1905000" y="3772676"/>
            <a:ext cx="5562600" cy="2018523"/>
          </a:xfrm>
          <a:prstGeom prst="rect">
            <a:avLst/>
          </a:prstGeom>
          <a:noFill/>
          <a:ln w="25400" cmpd="sng">
            <a:solidFill>
              <a:schemeClr val="tx1"/>
            </a:solidFill>
          </a:ln>
        </p:spPr>
      </p:pic>
      <p:sp>
        <p:nvSpPr>
          <p:cNvPr id="28675" name="Rectangle 3"/>
          <p:cNvSpPr>
            <a:spLocks noChangeArrowheads="1"/>
          </p:cNvSpPr>
          <p:nvPr/>
        </p:nvSpPr>
        <p:spPr bwMode="auto">
          <a:xfrm>
            <a:off x="3771900" y="6081486"/>
            <a:ext cx="1905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Cyclosporin</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301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95943" y="838200"/>
            <a:ext cx="8686800" cy="2862322"/>
          </a:xfrm>
          <a:prstGeom prst="rect">
            <a:avLst/>
          </a:prstGeom>
          <a:noFill/>
          <a:ln w="25400" cmpd="sng">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Anicancer</a:t>
            </a:r>
            <a:r>
              <a:rPr kumimoji="0" lang="en-US"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drugs.</a:t>
            </a:r>
            <a:endParaRPr kumimoji="0" lang="en-US" sz="24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Several compounds derived from the screening of culture broths from microorganisms towards anticancer drugs are in preclinical or clinical trials to study their therapeutic value. Examples are the extremely toxic </a:t>
            </a:r>
            <a:r>
              <a:rPr kumimoji="0" lang="en-US" sz="2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enediynes</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from </a:t>
            </a:r>
            <a:r>
              <a:rPr kumimoji="0" lang="en-US" sz="2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actinomycetes</a:t>
            </a:r>
            <a:r>
              <a:rPr kumimoji="0" lang="en-US"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7649" name="Picture 5" descr="File:Neocarzinostatin.png">
            <a:hlinkClick r:id="rId2"/>
          </p:cNvPr>
          <p:cNvPicPr>
            <a:picLocks noChangeAspect="1" noChangeArrowheads="1"/>
          </p:cNvPicPr>
          <p:nvPr/>
        </p:nvPicPr>
        <p:blipFill>
          <a:blip r:embed="rId3" cstate="print"/>
          <a:srcRect/>
          <a:stretch>
            <a:fillRect/>
          </a:stretch>
        </p:blipFill>
        <p:spPr bwMode="auto">
          <a:xfrm>
            <a:off x="4648200" y="4038600"/>
            <a:ext cx="3886200" cy="2321287"/>
          </a:xfrm>
          <a:prstGeom prst="rect">
            <a:avLst/>
          </a:prstGeom>
          <a:noFill/>
        </p:spPr>
      </p:pic>
      <p:sp>
        <p:nvSpPr>
          <p:cNvPr id="27651" name="Rectangle 3"/>
          <p:cNvSpPr>
            <a:spLocks noChangeArrowheads="1"/>
          </p:cNvSpPr>
          <p:nvPr/>
        </p:nvSpPr>
        <p:spPr bwMode="auto">
          <a:xfrm>
            <a:off x="228600" y="4541223"/>
            <a:ext cx="2286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Neocarzinostatin</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Date Placeholder 1"/>
          <p:cNvSpPr>
            <a:spLocks noGrp="1"/>
          </p:cNvSpPr>
          <p:nvPr>
            <p:ph type="dt" sz="half" idx="10"/>
          </p:nvPr>
        </p:nvSpPr>
        <p:spPr/>
        <p:txBody>
          <a:bodyPr/>
          <a:lstStyle/>
          <a:p>
            <a:r>
              <a:rPr lang="en-US" smtClean="0"/>
              <a:t>3/14/2011</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073548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615</TotalTime>
  <Words>808</Words>
  <Application>Microsoft Office PowerPoint</Application>
  <PresentationFormat>On-screen Show (4:3)</PresentationFormat>
  <Paragraphs>119</Paragraphs>
  <Slides>19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5" baseType="lpstr">
      <vt:lpstr>Arial</vt:lpstr>
      <vt:lpstr>Bernard MT Condensed</vt:lpstr>
      <vt:lpstr>Calibri</vt:lpstr>
      <vt:lpstr>Times New Roman</vt:lpstr>
      <vt:lpstr>Office Theme</vt:lpstr>
      <vt:lpstr>CS ChemDraw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Muhammed</dc:creator>
  <cp:lastModifiedBy>AM Donia</cp:lastModifiedBy>
  <cp:revision>122</cp:revision>
  <cp:lastPrinted>2011-03-14T04:31:28Z</cp:lastPrinted>
  <dcterms:created xsi:type="dcterms:W3CDTF">2006-08-16T00:00:00Z</dcterms:created>
  <dcterms:modified xsi:type="dcterms:W3CDTF">2015-02-04T05:25:32Z</dcterms:modified>
</cp:coreProperties>
</file>